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5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7B7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30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12.02.2018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12.02.2018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227171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«Поможем птицам </a:t>
            </a:r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зимой</a:t>
            </a:r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»</a:t>
            </a:r>
            <a:endParaRPr lang="ru-RU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8182004" cy="3200860"/>
          </a:xfrm>
        </p:spPr>
        <p:txBody>
          <a:bodyPr>
            <a:normAutofit fontScale="92500" lnSpcReduction="20000"/>
          </a:bodyPr>
          <a:lstStyle/>
          <a:p>
            <a:endParaRPr lang="ru-RU" dirty="0" smtClean="0">
              <a:solidFill>
                <a:schemeClr val="bg2">
                  <a:lumMod val="50000"/>
                </a:schemeClr>
              </a:solidFill>
              <a:cs typeface="Nirmala UI" pitchFamily="34" charset="0"/>
            </a:endParaRPr>
          </a:p>
          <a:p>
            <a:endParaRPr lang="ru-RU" dirty="0" smtClean="0">
              <a:solidFill>
                <a:schemeClr val="bg2">
                  <a:lumMod val="50000"/>
                </a:schemeClr>
              </a:solidFill>
              <a:cs typeface="Nirmala UI" pitchFamily="34" charset="0"/>
            </a:endParaRPr>
          </a:p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Участники :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Дети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родители группы №6 «Почемучки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Фёдорова Марина Владимировна – </a:t>
            </a:r>
          </a:p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 группы №6 «Почемучки»</a:t>
            </a:r>
          </a:p>
          <a:p>
            <a:endParaRPr lang="ru-RU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Углич, 2018г </a:t>
            </a:r>
            <a:endParaRPr lang="ru-RU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214290"/>
            <a:ext cx="78581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учреждение  д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№20 «Умка»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2" name="AutoShape 2" descr="http://www.playcast.ru/uploads/2017/01/07/21189726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357298"/>
            <a:ext cx="6929486" cy="51971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Скругленный прямоугольник 2"/>
          <p:cNvSpPr/>
          <p:nvPr/>
        </p:nvSpPr>
        <p:spPr>
          <a:xfrm>
            <a:off x="1214414" y="285728"/>
            <a:ext cx="7143800" cy="78581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1430"/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Пт</a:t>
            </a:r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ичи</a:t>
            </a:r>
            <a:r>
              <a:rPr lang="ru-RU" sz="2800" b="1" dirty="0" smtClean="0">
                <a:ln w="11430"/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й</a:t>
            </a:r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 </a:t>
            </a:r>
            <a:r>
              <a:rPr lang="ru-RU" sz="2800" b="1" dirty="0" smtClean="0">
                <a:ln w="11430"/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р</a:t>
            </a:r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есто</a:t>
            </a:r>
            <a:r>
              <a:rPr lang="ru-RU" sz="2800" b="1" dirty="0" smtClean="0">
                <a:ln w="11430"/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р</a:t>
            </a:r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ан </a:t>
            </a:r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«У</a:t>
            </a:r>
            <a:r>
              <a:rPr lang="ru-RU" sz="2800" b="1" dirty="0" smtClean="0">
                <a:ln w="11430"/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п</a:t>
            </a:r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лета</a:t>
            </a:r>
            <a:r>
              <a:rPr lang="ru-RU" sz="2800" b="1" dirty="0" smtClean="0">
                <a:ln w="11430"/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й</a:t>
            </a:r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-</a:t>
            </a:r>
            <a:r>
              <a:rPr lang="ru-RU" sz="2800" b="1" dirty="0" smtClean="0">
                <a:ln w="11430"/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к</a:t>
            </a:r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а !</a:t>
            </a:r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»</a:t>
            </a:r>
            <a:endParaRPr lang="ru-RU" sz="28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 t="18521"/>
          <a:stretch>
            <a:fillRect/>
          </a:stretch>
        </p:blipFill>
        <p:spPr bwMode="auto">
          <a:xfrm>
            <a:off x="428596" y="2143116"/>
            <a:ext cx="4050000" cy="43998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1071546"/>
            <a:ext cx="3510000" cy="468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Скругленный прямоугольник 3"/>
          <p:cNvSpPr/>
          <p:nvPr/>
        </p:nvSpPr>
        <p:spPr>
          <a:xfrm>
            <a:off x="428596" y="642918"/>
            <a:ext cx="4500594" cy="114300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1430"/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Птицы</a:t>
            </a:r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  на нашей </a:t>
            </a:r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У</a:t>
            </a:r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ли</a:t>
            </a:r>
            <a:r>
              <a:rPr lang="ru-RU" sz="2800" b="1" dirty="0" smtClean="0">
                <a:ln w="11430"/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ц</a:t>
            </a:r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е</a:t>
            </a:r>
            <a:endParaRPr lang="ru-RU" sz="28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/>
          <a:srcRect t="12284"/>
          <a:stretch>
            <a:fillRect/>
          </a:stretch>
        </p:blipFill>
        <p:spPr bwMode="auto">
          <a:xfrm>
            <a:off x="1571604" y="2571744"/>
            <a:ext cx="5755276" cy="37862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Вертикальный свиток 2"/>
          <p:cNvSpPr/>
          <p:nvPr/>
        </p:nvSpPr>
        <p:spPr>
          <a:xfrm>
            <a:off x="1071538" y="357166"/>
            <a:ext cx="6929486" cy="1714512"/>
          </a:xfrm>
          <a:prstGeom prst="vertic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Самые активные награждены медалями «Добрые сердца»</a:t>
            </a:r>
            <a:endParaRPr lang="ru-RU" sz="2800" b="1" dirty="0">
              <a:solidFill>
                <a:srgbClr val="C0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357158" y="357166"/>
            <a:ext cx="821537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6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Спасибо </a:t>
            </a:r>
            <a:r>
              <a:rPr lang="ru-RU" sz="6600" b="1" dirty="0" smtClean="0">
                <a:solidFill>
                  <a:srgbClr val="C00000"/>
                </a:solidFill>
                <a:latin typeface="Monotype Corsiva" pitchFamily="66" charset="0"/>
              </a:rPr>
              <a:t>за</a:t>
            </a:r>
            <a:r>
              <a:rPr kumimoji="0" lang="ru-RU" sz="66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6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внимание.</a:t>
            </a:r>
            <a:endParaRPr kumimoji="0" lang="ru-RU" sz="6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25602" name="Picture 2" descr="H:\20 умка\фото с телефона\IMG_20180131_105712.jpg"/>
          <p:cNvPicPr>
            <a:picLocks noChangeAspect="1" noChangeArrowheads="1"/>
          </p:cNvPicPr>
          <p:nvPr/>
        </p:nvPicPr>
        <p:blipFill>
          <a:blip r:embed="rId2" cstate="print"/>
          <a:srcRect t="30686"/>
          <a:stretch>
            <a:fillRect/>
          </a:stretch>
        </p:blipFill>
        <p:spPr bwMode="auto">
          <a:xfrm>
            <a:off x="1285852" y="1571611"/>
            <a:ext cx="6357982" cy="49637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7" y="928670"/>
            <a:ext cx="7429551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Segoe Script" pitchFamily="34" charset="0"/>
              </a:rPr>
              <a:t>Задачи: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Расширять представления детей о птицах, об условиях их жизни, продолжать учить узнавать птиц по внешнему виду, повадкам;</a:t>
            </a:r>
          </a:p>
          <a:p>
            <a:endParaRPr lang="ru-RU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Закрепить понятие о том, что необходимо помогать птицам в холодное время года;</a:t>
            </a:r>
          </a:p>
          <a:p>
            <a:endParaRPr lang="ru-RU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Воспитывать в детях доброту, желание заботиться о птицах, наблюдать за ними, испытывать радость от сознания того, что подкармливая птиц зимой, можно спасти их от гибели.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928670"/>
            <a:ext cx="4572032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latin typeface="Segoe Script" pitchFamily="34" charset="0"/>
              </a:rPr>
              <a:t>«Покормите птиц зимой,</a:t>
            </a:r>
          </a:p>
          <a:p>
            <a:r>
              <a:rPr lang="ru-RU" sz="2200" dirty="0" smtClean="0">
                <a:latin typeface="Segoe Script" pitchFamily="34" charset="0"/>
              </a:rPr>
              <a:t>Пусть со всех концов,</a:t>
            </a:r>
          </a:p>
          <a:p>
            <a:r>
              <a:rPr lang="ru-RU" sz="2200" dirty="0" smtClean="0">
                <a:latin typeface="Segoe Script" pitchFamily="34" charset="0"/>
              </a:rPr>
              <a:t>К вам слетятся, как домой,</a:t>
            </a:r>
          </a:p>
          <a:p>
            <a:r>
              <a:rPr lang="ru-RU" sz="2200" dirty="0" smtClean="0">
                <a:latin typeface="Segoe Script" pitchFamily="34" charset="0"/>
              </a:rPr>
              <a:t>Стайки на крыльцо.</a:t>
            </a:r>
          </a:p>
          <a:p>
            <a:r>
              <a:rPr lang="ru-RU" sz="2200" dirty="0" smtClean="0">
                <a:latin typeface="Segoe Script" pitchFamily="34" charset="0"/>
              </a:rPr>
              <a:t>Не богаты их корма</a:t>
            </a:r>
          </a:p>
          <a:p>
            <a:r>
              <a:rPr lang="ru-RU" sz="2200" dirty="0" smtClean="0">
                <a:latin typeface="Segoe Script" pitchFamily="34" charset="0"/>
              </a:rPr>
              <a:t>Горсть одна нужна,</a:t>
            </a:r>
          </a:p>
          <a:p>
            <a:r>
              <a:rPr lang="ru-RU" sz="2200" dirty="0" smtClean="0">
                <a:latin typeface="Segoe Script" pitchFamily="34" charset="0"/>
              </a:rPr>
              <a:t>Горсть одна – и не страшна</a:t>
            </a:r>
          </a:p>
          <a:p>
            <a:r>
              <a:rPr lang="ru-RU" sz="2200" dirty="0" smtClean="0">
                <a:latin typeface="Segoe Script" pitchFamily="34" charset="0"/>
              </a:rPr>
              <a:t>Будет им зима.</a:t>
            </a:r>
          </a:p>
          <a:p>
            <a:r>
              <a:rPr lang="ru-RU" sz="2200" dirty="0" smtClean="0">
                <a:latin typeface="Segoe Script" pitchFamily="34" charset="0"/>
              </a:rPr>
              <a:t>Сколько гибнет их – не счесть</a:t>
            </a:r>
          </a:p>
          <a:p>
            <a:r>
              <a:rPr lang="ru-RU" sz="2200" dirty="0" smtClean="0">
                <a:latin typeface="Segoe Script" pitchFamily="34" charset="0"/>
              </a:rPr>
              <a:t>Видеть тяжело.</a:t>
            </a:r>
          </a:p>
          <a:p>
            <a:r>
              <a:rPr lang="ru-RU" sz="2200" dirty="0" smtClean="0">
                <a:latin typeface="Segoe Script" pitchFamily="34" charset="0"/>
              </a:rPr>
              <a:t>А ведь в нашем сердце есть</a:t>
            </a:r>
          </a:p>
          <a:p>
            <a:r>
              <a:rPr lang="ru-RU" sz="2200" dirty="0" smtClean="0">
                <a:latin typeface="Segoe Script" pitchFamily="34" charset="0"/>
              </a:rPr>
              <a:t>И для птиц тепло.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072066" y="3041571"/>
            <a:ext cx="4071934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latin typeface="Segoe Script" pitchFamily="34" charset="0"/>
              </a:rPr>
              <a:t>Разве можно забывать:</a:t>
            </a:r>
          </a:p>
          <a:p>
            <a:r>
              <a:rPr lang="ru-RU" sz="2200" dirty="0" smtClean="0">
                <a:latin typeface="Segoe Script" pitchFamily="34" charset="0"/>
              </a:rPr>
              <a:t>Улететь могли,</a:t>
            </a:r>
          </a:p>
          <a:p>
            <a:r>
              <a:rPr lang="ru-RU" sz="2200" dirty="0" smtClean="0">
                <a:latin typeface="Segoe Script" pitchFamily="34" charset="0"/>
              </a:rPr>
              <a:t>А остались зимовать</a:t>
            </a:r>
          </a:p>
          <a:p>
            <a:r>
              <a:rPr lang="ru-RU" sz="2200" dirty="0" smtClean="0">
                <a:latin typeface="Segoe Script" pitchFamily="34" charset="0"/>
              </a:rPr>
              <a:t>Заодно с людьми.</a:t>
            </a:r>
          </a:p>
          <a:p>
            <a:r>
              <a:rPr lang="ru-RU" sz="2200" dirty="0" smtClean="0">
                <a:latin typeface="Segoe Script" pitchFamily="34" charset="0"/>
              </a:rPr>
              <a:t>Приручите птиц в мороз</a:t>
            </a:r>
          </a:p>
          <a:p>
            <a:r>
              <a:rPr lang="ru-RU" sz="2200" dirty="0" smtClean="0">
                <a:latin typeface="Segoe Script" pitchFamily="34" charset="0"/>
              </a:rPr>
              <a:t>К своему окну,</a:t>
            </a:r>
          </a:p>
          <a:p>
            <a:r>
              <a:rPr lang="ru-RU" sz="2200" dirty="0" smtClean="0">
                <a:latin typeface="Segoe Script" pitchFamily="34" charset="0"/>
              </a:rPr>
              <a:t>Чтоб без песен не пришлось</a:t>
            </a:r>
          </a:p>
          <a:p>
            <a:r>
              <a:rPr lang="ru-RU" sz="2200" dirty="0" smtClean="0">
                <a:latin typeface="Segoe Script" pitchFamily="34" charset="0"/>
              </a:rPr>
              <a:t>Нам встречать весну».</a:t>
            </a:r>
          </a:p>
          <a:p>
            <a:pPr algn="r"/>
            <a:r>
              <a:rPr lang="ru-RU" sz="2200" dirty="0" smtClean="0">
                <a:latin typeface="Segoe Script" pitchFamily="34" charset="0"/>
              </a:rPr>
              <a:t>А.Яшин</a:t>
            </a:r>
            <a:endParaRPr lang="ru-RU" sz="2200" dirty="0">
              <a:latin typeface="Segoe Script" pitchFamily="34" charset="0"/>
            </a:endParaRPr>
          </a:p>
        </p:txBody>
      </p:sp>
      <p:sp>
        <p:nvSpPr>
          <p:cNvPr id="8194" name="AutoShape 2" descr="http://www.playcast.ru/uploads/2016/01/12/16783819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6" name="AutoShape 4" descr="http://www.playcast.ru/uploads/2017/01/07/21189726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 cstate="print"/>
          <a:srcRect l="34285" t="15715" r="14286" b="25714"/>
          <a:stretch>
            <a:fillRect/>
          </a:stretch>
        </p:blipFill>
        <p:spPr bwMode="auto">
          <a:xfrm>
            <a:off x="5715008" y="0"/>
            <a:ext cx="2786082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4480" y="500042"/>
            <a:ext cx="70009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Segoe Script" pitchFamily="34" charset="0"/>
                <a:cs typeface="Times New Roman" pitchFamily="18" charset="0"/>
              </a:rPr>
              <a:t>Благотворительная акция «Твори добро»</a:t>
            </a:r>
            <a:endParaRPr lang="ru-RU" sz="3200" b="1" dirty="0">
              <a:solidFill>
                <a:srgbClr val="7030A0"/>
              </a:solidFill>
              <a:latin typeface="Segoe Script" pitchFamily="34" charset="0"/>
            </a:endParaRPr>
          </a:p>
        </p:txBody>
      </p:sp>
      <p:sp>
        <p:nvSpPr>
          <p:cNvPr id="5" name="Вертикальный свиток 4"/>
          <p:cNvSpPr/>
          <p:nvPr/>
        </p:nvSpPr>
        <p:spPr>
          <a:xfrm>
            <a:off x="214282" y="1571612"/>
            <a:ext cx="3643338" cy="3643338"/>
          </a:xfrm>
          <a:prstGeom prst="verticalScroll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В изготовлении кормушек приняли участие дети, педагоги, родители, проявив фантазию и мастерство.</a:t>
            </a:r>
            <a:endParaRPr lang="ru-RU" sz="2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2285992"/>
            <a:ext cx="4985454" cy="37390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свиток 1"/>
          <p:cNvSpPr/>
          <p:nvPr/>
        </p:nvSpPr>
        <p:spPr>
          <a:xfrm>
            <a:off x="214282" y="1214422"/>
            <a:ext cx="3571868" cy="4786346"/>
          </a:xfrm>
          <a:prstGeom prst="verticalScroll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Соорудили кормушки из бросового материала: пластиковые бутылки, коробки из-под молока, от новогодних подарков.</a:t>
            </a:r>
            <a:endParaRPr lang="ru-RU" sz="2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</p:txBody>
      </p:sp>
      <p:pic>
        <p:nvPicPr>
          <p:cNvPr id="6146" name="Picture 2" descr="H:\20 умка\фото с телефона\IMG_20180122_1652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928670"/>
            <a:ext cx="4050000" cy="540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свиток 1"/>
          <p:cNvSpPr/>
          <p:nvPr/>
        </p:nvSpPr>
        <p:spPr>
          <a:xfrm>
            <a:off x="142844" y="285728"/>
            <a:ext cx="4786346" cy="1714512"/>
          </a:xfrm>
          <a:prstGeom prst="verticalScroll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И даже прочные – из пластика и деревянные</a:t>
            </a:r>
            <a:endParaRPr lang="ru-RU" sz="2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</p:txBody>
      </p:sp>
      <p:pic>
        <p:nvPicPr>
          <p:cNvPr id="5121" name="Picture 1" descr="H:\20 умка\фото с телефона\IMG_20180202_0848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1214422"/>
            <a:ext cx="3659462" cy="48792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122" name="Picture 2" descr="H:\20 умка\фото с телефона\IMG_20180130_080743.jpg"/>
          <p:cNvPicPr>
            <a:picLocks noChangeAspect="1" noChangeArrowheads="1"/>
          </p:cNvPicPr>
          <p:nvPr/>
        </p:nvPicPr>
        <p:blipFill>
          <a:blip r:embed="rId3" cstate="print"/>
          <a:srcRect t="7407"/>
          <a:stretch>
            <a:fillRect/>
          </a:stretch>
        </p:blipFill>
        <p:spPr bwMode="auto">
          <a:xfrm>
            <a:off x="642910" y="2500306"/>
            <a:ext cx="3357586" cy="40945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свиток 1"/>
          <p:cNvSpPr/>
          <p:nvPr/>
        </p:nvSpPr>
        <p:spPr>
          <a:xfrm>
            <a:off x="214282" y="1571612"/>
            <a:ext cx="3643338" cy="3643338"/>
          </a:xfrm>
          <a:prstGeom prst="verticalScroll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Разместили кормушки на веранде и находящихся рядом деревьях.</a:t>
            </a:r>
            <a:endParaRPr lang="ru-RU" sz="2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642918"/>
            <a:ext cx="4018388" cy="53578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свиток 1"/>
          <p:cNvSpPr/>
          <p:nvPr/>
        </p:nvSpPr>
        <p:spPr>
          <a:xfrm>
            <a:off x="214282" y="1571612"/>
            <a:ext cx="3643338" cy="3643338"/>
          </a:xfrm>
          <a:prstGeom prst="verticalScroll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Ежедневно проверяли, чистили и наполняли кормушки кормом.</a:t>
            </a:r>
            <a:endParaRPr lang="ru-RU" sz="2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571480"/>
            <a:ext cx="4365149" cy="58201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ьная выноска 2"/>
          <p:cNvSpPr/>
          <p:nvPr/>
        </p:nvSpPr>
        <p:spPr>
          <a:xfrm>
            <a:off x="4286248" y="214290"/>
            <a:ext cx="4357718" cy="2071702"/>
          </a:xfrm>
          <a:prstGeom prst="wedgeEllipseCallout">
            <a:avLst>
              <a:gd name="adj1" fmla="val -76448"/>
              <a:gd name="adj2" fmla="val -1504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Segoe Script" pitchFamily="34" charset="0"/>
              </a:rPr>
              <a:t>Ах, какое же разнообразное меню!</a:t>
            </a:r>
            <a:endParaRPr lang="ru-RU" sz="2400" b="1" dirty="0">
              <a:solidFill>
                <a:srgbClr val="7030A0"/>
              </a:solidFill>
              <a:latin typeface="Segoe Script" pitchFamily="34" charset="0"/>
            </a:endParaRPr>
          </a:p>
        </p:txBody>
      </p:sp>
      <p:sp>
        <p:nvSpPr>
          <p:cNvPr id="5" name="Вертикальный свиток 4"/>
          <p:cNvSpPr/>
          <p:nvPr/>
        </p:nvSpPr>
        <p:spPr>
          <a:xfrm>
            <a:off x="0" y="3571876"/>
            <a:ext cx="2571736" cy="3000396"/>
          </a:xfrm>
          <a:prstGeom prst="verticalScroll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dirty="0" smtClean="0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Семена подсолнечника, пшено, овес, семена шишек, крошки белого хлеба</a:t>
            </a:r>
            <a:endParaRPr lang="ru-RU" sz="2000" dirty="0">
              <a:ln w="11430"/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Вертикальный свиток 5"/>
          <p:cNvSpPr/>
          <p:nvPr/>
        </p:nvSpPr>
        <p:spPr>
          <a:xfrm>
            <a:off x="6572232" y="3500438"/>
            <a:ext cx="2571768" cy="3000396"/>
          </a:xfrm>
          <a:prstGeom prst="verticalScroll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dirty="0" smtClean="0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Ягоды красной рябины, калины, несоленое сало, яблоки.</a:t>
            </a:r>
            <a:endParaRPr lang="ru-RU" sz="2000" dirty="0">
              <a:ln w="11430"/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2500306"/>
            <a:ext cx="3961509" cy="29711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14356"/>
            <a:ext cx="283130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227</TotalTime>
  <Words>317</Words>
  <Application>Microsoft Office PowerPoint</Application>
  <PresentationFormat>Экран (4:3)</PresentationFormat>
  <Paragraphs>50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«Поможем птицам  зимой»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«ПТИЧЬЯ СТОЛОВАЯ»</dc:title>
  <dc:creator>Ludmila Doroshkevich</dc:creator>
  <cp:lastModifiedBy>user</cp:lastModifiedBy>
  <cp:revision>26</cp:revision>
  <dcterms:created xsi:type="dcterms:W3CDTF">2018-02-07T10:21:24Z</dcterms:created>
  <dcterms:modified xsi:type="dcterms:W3CDTF">2018-02-12T19:17:05Z</dcterms:modified>
</cp:coreProperties>
</file>