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6" r:id="rId4"/>
    <p:sldId id="259" r:id="rId5"/>
    <p:sldId id="260" r:id="rId6"/>
    <p:sldId id="267" r:id="rId7"/>
    <p:sldId id="268" r:id="rId8"/>
    <p:sldId id="262" r:id="rId9"/>
    <p:sldId id="269" r:id="rId10"/>
    <p:sldId id="263" r:id="rId11"/>
    <p:sldId id="275" r:id="rId12"/>
    <p:sldId id="277" r:id="rId13"/>
    <p:sldId id="265" r:id="rId14"/>
    <p:sldId id="273" r:id="rId15"/>
    <p:sldId id="274" r:id="rId16"/>
    <p:sldId id="264" r:id="rId17"/>
    <p:sldId id="270" r:id="rId18"/>
    <p:sldId id="271" r:id="rId19"/>
    <p:sldId id="25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umka-uglich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5" y="404812"/>
            <a:ext cx="8463855" cy="6120531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детский сад №20 «Умка»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Краткая презентация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основной образовательной программы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дошкольного образовательного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учреждения детский сад №20 «Умка»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2019г.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100" name="Picture 3" descr="C:\Users\васильевы\Desktop\gzYYUbv-laYx4H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412424"/>
            <a:ext cx="2304256" cy="204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64902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 ДОУ функционируют группы компенсирующей и комбинированной направленности: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Схема взаимодействия специалистов ДОУ при организации коррекционной работы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403648" y="260648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коррекционной работы в детском саду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69" name="Схема 683"/>
          <p:cNvGrpSpPr>
            <a:grpSpLocks/>
          </p:cNvGrpSpPr>
          <p:nvPr/>
        </p:nvGrpSpPr>
        <p:grpSpPr bwMode="auto">
          <a:xfrm>
            <a:off x="107554" y="1916832"/>
            <a:ext cx="8784847" cy="3959571"/>
            <a:chOff x="112" y="0"/>
            <a:chExt cx="9148" cy="4558"/>
          </a:xfrm>
        </p:grpSpPr>
        <p:sp>
          <p:nvSpPr>
            <p:cNvPr id="7186" name="Полилиния 606"/>
            <p:cNvSpPr>
              <a:spLocks noChangeArrowheads="1"/>
            </p:cNvSpPr>
            <p:nvPr/>
          </p:nvSpPr>
          <p:spPr bwMode="auto">
            <a:xfrm>
              <a:off x="3770" y="1760"/>
              <a:ext cx="2075" cy="1128"/>
            </a:xfrm>
            <a:custGeom>
              <a:avLst/>
              <a:gdLst>
                <a:gd name="G0" fmla="+- 33030 0 0"/>
                <a:gd name="G1" fmla="+- 30424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35636 0 0"/>
                <a:gd name="G12" fmla="+- 33030 0 0"/>
                <a:gd name="T0" fmla="*/ 511534 w 1023067"/>
                <a:gd name="T1" fmla="*/ 0 h 721430"/>
                <a:gd name="T2" fmla="*/ 1023067 w 1023067"/>
                <a:gd name="T3" fmla="*/ 360717 h 721430"/>
                <a:gd name="T4" fmla="*/ 511534 w 1023067"/>
                <a:gd name="T5" fmla="*/ 721434 h 721430"/>
                <a:gd name="T6" fmla="*/ 0 w 1023067"/>
                <a:gd name="T7" fmla="*/ 360717 h 721430"/>
                <a:gd name="T8" fmla="*/ 0 w 1023067"/>
                <a:gd name="T9" fmla="*/ 360717 h 721430"/>
                <a:gd name="T10" fmla="*/ 511534 w 1023067"/>
                <a:gd name="T11" fmla="*/ 0 h 721430"/>
                <a:gd name="T12" fmla="*/ 1023068 w 1023067"/>
                <a:gd name="T13" fmla="*/ 360717 h 721430"/>
                <a:gd name="T14" fmla="*/ 511534 w 1023067"/>
                <a:gd name="T15" fmla="*/ 721434 h 721430"/>
                <a:gd name="T16" fmla="*/ 0 w 1023067"/>
                <a:gd name="T17" fmla="*/ 360717 h 721430"/>
                <a:gd name="T18" fmla="*/ 0 w 1023067"/>
                <a:gd name="T19" fmla="*/ 0 h 721430"/>
                <a:gd name="T20" fmla="*/ 1023067 w 1023067"/>
                <a:gd name="T21" fmla="*/ 721430 h 72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1023067" h="721430">
                  <a:moveTo>
                    <a:pt x="0" y="360715"/>
                  </a:moveTo>
                  <a:cubicBezTo>
                    <a:pt x="0" y="161498"/>
                    <a:pt x="229022" y="0"/>
                    <a:pt x="511534" y="0"/>
                  </a:cubicBezTo>
                  <a:cubicBezTo>
                    <a:pt x="794046" y="0"/>
                    <a:pt x="1023068" y="161498"/>
                    <a:pt x="1023068" y="360715"/>
                  </a:cubicBezTo>
                  <a:cubicBezTo>
                    <a:pt x="1023068" y="559932"/>
                    <a:pt x="794046" y="721430"/>
                    <a:pt x="511534" y="721430"/>
                  </a:cubicBezTo>
                  <a:close/>
                </a:path>
              </a:pathLst>
            </a:custGeom>
            <a:solidFill>
              <a:srgbClr val="EEEEEE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57320" tIns="113040" rIns="157320" bIns="11304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Nimbus Roman No9 L"/>
                </a:rPr>
                <a:t>Ребёнок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5" name="Полилиния 607"/>
            <p:cNvSpPr>
              <a:spLocks noChangeArrowheads="1"/>
            </p:cNvSpPr>
            <p:nvPr/>
          </p:nvSpPr>
          <p:spPr bwMode="auto">
            <a:xfrm rot="16200000">
              <a:off x="4189" y="1259"/>
              <a:ext cx="1243" cy="25"/>
            </a:xfrm>
            <a:custGeom>
              <a:avLst/>
              <a:gdLst>
                <a:gd name="G0" fmla="+- 10769 0 0"/>
                <a:gd name="G1" fmla="+- 1 0 0"/>
                <a:gd name="T0" fmla="*/ 307417 w 614835"/>
                <a:gd name="T1" fmla="*/ 0 h 21539"/>
                <a:gd name="T2" fmla="*/ 614833 w 614835"/>
                <a:gd name="T3" fmla="*/ 10772 h 21539"/>
                <a:gd name="T4" fmla="*/ 307417 w 614835"/>
                <a:gd name="T5" fmla="*/ 21543 h 21539"/>
                <a:gd name="T6" fmla="*/ 0 w 614835"/>
                <a:gd name="T7" fmla="*/ 10772 h 21539"/>
                <a:gd name="T8" fmla="*/ 0 w 614835"/>
                <a:gd name="T9" fmla="*/ 10771 h 21539"/>
                <a:gd name="T10" fmla="*/ 614833 w 614835"/>
                <a:gd name="T11" fmla="*/ 10771 h 21539"/>
                <a:gd name="T12" fmla="*/ 0 w 614835"/>
                <a:gd name="T13" fmla="*/ 0 h 21539"/>
                <a:gd name="T14" fmla="*/ 614835 w 614835"/>
                <a:gd name="T15" fmla="*/ 21539 h 21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614835" h="21539">
                  <a:moveTo>
                    <a:pt x="0" y="10769"/>
                  </a:moveTo>
                  <a:lnTo>
                    <a:pt x="614835" y="10769"/>
                  </a:lnTo>
                </a:path>
              </a:pathLst>
            </a:cu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4" name="Полилиния 608"/>
            <p:cNvSpPr>
              <a:spLocks noChangeArrowheads="1"/>
            </p:cNvSpPr>
            <p:nvPr/>
          </p:nvSpPr>
          <p:spPr bwMode="auto">
            <a:xfrm>
              <a:off x="3650" y="0"/>
              <a:ext cx="2314" cy="783"/>
            </a:xfrm>
            <a:custGeom>
              <a:avLst/>
              <a:gdLst>
                <a:gd name="G0" fmla="+- 54739 0 0"/>
                <a:gd name="G1" fmla="+- 46996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62482 0 0"/>
                <a:gd name="G12" fmla="+- 54739 0 0"/>
                <a:gd name="T0" fmla="*/ 570421 w 1140841"/>
                <a:gd name="T1" fmla="*/ 0 h 502699"/>
                <a:gd name="T2" fmla="*/ 1140842 w 1140841"/>
                <a:gd name="T3" fmla="*/ 251350 h 502699"/>
                <a:gd name="T4" fmla="*/ 570421 w 1140841"/>
                <a:gd name="T5" fmla="*/ 502700 h 502699"/>
                <a:gd name="T6" fmla="*/ 0 w 1140841"/>
                <a:gd name="T7" fmla="*/ 251350 h 502699"/>
                <a:gd name="T8" fmla="*/ 0 w 1140841"/>
                <a:gd name="T9" fmla="*/ 251351 h 502699"/>
                <a:gd name="T10" fmla="*/ 570422 w 1140841"/>
                <a:gd name="T11" fmla="*/ 0 h 502699"/>
                <a:gd name="T12" fmla="*/ 1140843 w 1140841"/>
                <a:gd name="T13" fmla="*/ 251351 h 502699"/>
                <a:gd name="T14" fmla="*/ 570422 w 1140841"/>
                <a:gd name="T15" fmla="*/ 502701 h 502699"/>
                <a:gd name="T16" fmla="*/ 0 w 1140841"/>
                <a:gd name="T17" fmla="*/ 251351 h 502699"/>
                <a:gd name="T18" fmla="*/ 0 w 1140841"/>
                <a:gd name="T19" fmla="*/ 0 h 502699"/>
                <a:gd name="T20" fmla="*/ 1140841 w 1140841"/>
                <a:gd name="T21" fmla="*/ 502699 h 502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1140841" h="502699">
                  <a:moveTo>
                    <a:pt x="0" y="251350"/>
                  </a:moveTo>
                  <a:cubicBezTo>
                    <a:pt x="0" y="112533"/>
                    <a:pt x="255386" y="0"/>
                    <a:pt x="570421" y="0"/>
                  </a:cubicBezTo>
                  <a:cubicBezTo>
                    <a:pt x="885456" y="0"/>
                    <a:pt x="1140842" y="112533"/>
                    <a:pt x="1140842" y="251350"/>
                  </a:cubicBezTo>
                  <a:cubicBezTo>
                    <a:pt x="1140842" y="390167"/>
                    <a:pt x="885456" y="502700"/>
                    <a:pt x="570421" y="502700"/>
                  </a:cubicBezTo>
                  <a:close/>
                </a:path>
              </a:pathLst>
            </a:custGeom>
            <a:solidFill>
              <a:srgbClr val="EEEEEE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74600" tIns="81360" rIns="174600" bIns="8136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200" dirty="0" smtClean="0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Nimbus Roman No9 L"/>
                </a:rPr>
                <a:t>п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Nimbus Roman No9 L"/>
                </a:rPr>
                <a:t>едагог-психолог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3" name="Полилиния 609"/>
            <p:cNvSpPr>
              <a:spLocks noChangeArrowheads="1"/>
            </p:cNvSpPr>
            <p:nvPr/>
          </p:nvSpPr>
          <p:spPr bwMode="auto">
            <a:xfrm rot="19260000">
              <a:off x="5381" y="1644"/>
              <a:ext cx="1070" cy="28"/>
            </a:xfrm>
            <a:custGeom>
              <a:avLst/>
              <a:gdLst>
                <a:gd name="G0" fmla="+- 10769 0 0"/>
                <a:gd name="G1" fmla="+- 1 0 0"/>
                <a:gd name="T0" fmla="*/ 288772 w 577542"/>
                <a:gd name="T1" fmla="*/ 0 h 21539"/>
                <a:gd name="T2" fmla="*/ 577544 w 577542"/>
                <a:gd name="T3" fmla="*/ 10772 h 21539"/>
                <a:gd name="T4" fmla="*/ 288772 w 577542"/>
                <a:gd name="T5" fmla="*/ 21543 h 21539"/>
                <a:gd name="T6" fmla="*/ 0 w 577542"/>
                <a:gd name="T7" fmla="*/ 10772 h 21539"/>
                <a:gd name="T8" fmla="*/ 0 w 577542"/>
                <a:gd name="T9" fmla="*/ 10771 h 21539"/>
                <a:gd name="T10" fmla="*/ 577544 w 577542"/>
                <a:gd name="T11" fmla="*/ 10771 h 21539"/>
                <a:gd name="T12" fmla="*/ 0 w 577542"/>
                <a:gd name="T13" fmla="*/ 0 h 21539"/>
                <a:gd name="T14" fmla="*/ 577542 w 577542"/>
                <a:gd name="T15" fmla="*/ 21539 h 21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77542" h="21539">
                  <a:moveTo>
                    <a:pt x="0" y="10769"/>
                  </a:moveTo>
                  <a:lnTo>
                    <a:pt x="577542" y="10769"/>
                  </a:lnTo>
                </a:path>
              </a:pathLst>
            </a:cu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2" name="Полилиния 610"/>
            <p:cNvSpPr>
              <a:spLocks noChangeArrowheads="1"/>
            </p:cNvSpPr>
            <p:nvPr/>
          </p:nvSpPr>
          <p:spPr bwMode="auto">
            <a:xfrm>
              <a:off x="5895" y="470"/>
              <a:ext cx="2274" cy="926"/>
            </a:xfrm>
            <a:custGeom>
              <a:avLst/>
              <a:gdLst>
                <a:gd name="G0" fmla="+- 34346 0 0"/>
                <a:gd name="G1" fmla="+- 167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1484 0 0"/>
                <a:gd name="G12" fmla="+- 34346 0 0"/>
                <a:gd name="T0" fmla="*/ 560600 w 1121204"/>
                <a:gd name="T1" fmla="*/ 0 h 592987"/>
                <a:gd name="T2" fmla="*/ 1121200 w 1121204"/>
                <a:gd name="T3" fmla="*/ 296494 h 592987"/>
                <a:gd name="T4" fmla="*/ 560600 w 1121204"/>
                <a:gd name="T5" fmla="*/ 592988 h 592987"/>
                <a:gd name="T6" fmla="*/ 0 w 1121204"/>
                <a:gd name="T7" fmla="*/ 296494 h 592987"/>
                <a:gd name="T8" fmla="*/ 0 w 1121204"/>
                <a:gd name="T9" fmla="*/ 296495 h 592987"/>
                <a:gd name="T10" fmla="*/ 560600 w 1121204"/>
                <a:gd name="T11" fmla="*/ 0 h 592987"/>
                <a:gd name="T12" fmla="*/ 1121200 w 1121204"/>
                <a:gd name="T13" fmla="*/ 296495 h 592987"/>
                <a:gd name="T14" fmla="*/ 560600 w 1121204"/>
                <a:gd name="T15" fmla="*/ 592989 h 592987"/>
                <a:gd name="T16" fmla="*/ 0 w 1121204"/>
                <a:gd name="T17" fmla="*/ 296495 h 592987"/>
                <a:gd name="T18" fmla="*/ 0 w 1121204"/>
                <a:gd name="T19" fmla="*/ 0 h 592987"/>
                <a:gd name="T20" fmla="*/ 1121204 w 1121204"/>
                <a:gd name="T21" fmla="*/ 592987 h 592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1121204" h="592987">
                  <a:moveTo>
                    <a:pt x="0" y="296494"/>
                  </a:moveTo>
                  <a:cubicBezTo>
                    <a:pt x="0" y="132745"/>
                    <a:pt x="250990" y="0"/>
                    <a:pt x="560602" y="0"/>
                  </a:cubicBezTo>
                  <a:cubicBezTo>
                    <a:pt x="870214" y="0"/>
                    <a:pt x="1121204" y="132745"/>
                    <a:pt x="1121204" y="296494"/>
                  </a:cubicBezTo>
                  <a:cubicBezTo>
                    <a:pt x="1121204" y="460243"/>
                    <a:pt x="870214" y="592988"/>
                    <a:pt x="560602" y="592988"/>
                  </a:cubicBezTo>
                  <a:close/>
                </a:path>
              </a:pathLst>
            </a:custGeom>
            <a:solidFill>
              <a:srgbClr val="EEEEEE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72080" tIns="94680" rIns="172080" bIns="9468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200" dirty="0" err="1" smtClean="0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Nimbus Roman No9 L"/>
                </a:rPr>
                <a:t>у</a:t>
              </a:r>
              <a:r>
                <a:rPr kumimoji="0" lang="ru-RU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Nimbus Roman No9 L"/>
                </a:rPr>
                <a:t>читель-дефектлолог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Nimbus Roman No9 L"/>
                </a:rPr>
                <a:t>-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1" name="Полилиния 611"/>
            <p:cNvSpPr>
              <a:spLocks noChangeArrowheads="1"/>
            </p:cNvSpPr>
            <p:nvPr/>
          </p:nvSpPr>
          <p:spPr bwMode="auto">
            <a:xfrm rot="21180000">
              <a:off x="5833" y="2170"/>
              <a:ext cx="1055" cy="25"/>
            </a:xfrm>
            <a:custGeom>
              <a:avLst/>
              <a:gdLst>
                <a:gd name="G0" fmla="+- 10769 0 0"/>
                <a:gd name="G1" fmla="+- 1 0 0"/>
                <a:gd name="T0" fmla="*/ 262099 w 524194"/>
                <a:gd name="T1" fmla="*/ 0 h 21539"/>
                <a:gd name="T2" fmla="*/ 524198 w 524194"/>
                <a:gd name="T3" fmla="*/ 10772 h 21539"/>
                <a:gd name="T4" fmla="*/ 262099 w 524194"/>
                <a:gd name="T5" fmla="*/ 21543 h 21539"/>
                <a:gd name="T6" fmla="*/ 0 w 524194"/>
                <a:gd name="T7" fmla="*/ 10772 h 21539"/>
                <a:gd name="T8" fmla="*/ 0 w 524194"/>
                <a:gd name="T9" fmla="*/ 10771 h 21539"/>
                <a:gd name="T10" fmla="*/ 524198 w 524194"/>
                <a:gd name="T11" fmla="*/ 10771 h 21539"/>
                <a:gd name="T12" fmla="*/ 0 w 524194"/>
                <a:gd name="T13" fmla="*/ 0 h 21539"/>
                <a:gd name="T14" fmla="*/ 524194 w 524194"/>
                <a:gd name="T15" fmla="*/ 21539 h 21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24194" h="21539">
                  <a:moveTo>
                    <a:pt x="0" y="10769"/>
                  </a:moveTo>
                  <a:lnTo>
                    <a:pt x="524194" y="10769"/>
                  </a:lnTo>
                </a:path>
              </a:pathLst>
            </a:cu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0" name="Полилиния 612"/>
            <p:cNvSpPr>
              <a:spLocks noChangeArrowheads="1"/>
            </p:cNvSpPr>
            <p:nvPr/>
          </p:nvSpPr>
          <p:spPr bwMode="auto">
            <a:xfrm>
              <a:off x="6865" y="1430"/>
              <a:ext cx="2395" cy="1128"/>
            </a:xfrm>
            <a:custGeom>
              <a:avLst/>
              <a:gdLst>
                <a:gd name="G0" fmla="+- 33030 0 0"/>
                <a:gd name="G1" fmla="+- 30424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35636 0 0"/>
                <a:gd name="G12" fmla="+- 33030 0 0"/>
                <a:gd name="T0" fmla="*/ 654125 w 1267070"/>
                <a:gd name="T1" fmla="*/ 0 h 721430"/>
                <a:gd name="T2" fmla="*/ 1308250 w 1267070"/>
                <a:gd name="T3" fmla="*/ 360717 h 721430"/>
                <a:gd name="T4" fmla="*/ 654125 w 1267070"/>
                <a:gd name="T5" fmla="*/ 721434 h 721430"/>
                <a:gd name="T6" fmla="*/ 0 w 1267070"/>
                <a:gd name="T7" fmla="*/ 360717 h 721430"/>
                <a:gd name="T8" fmla="*/ 0 w 1267070"/>
                <a:gd name="T9" fmla="*/ 360717 h 721430"/>
                <a:gd name="T10" fmla="*/ 654125 w 1267070"/>
                <a:gd name="T11" fmla="*/ 0 h 721430"/>
                <a:gd name="T12" fmla="*/ 1308250 w 1267070"/>
                <a:gd name="T13" fmla="*/ 360717 h 721430"/>
                <a:gd name="T14" fmla="*/ 654125 w 1267070"/>
                <a:gd name="T15" fmla="*/ 721434 h 721430"/>
                <a:gd name="T16" fmla="*/ 0 w 1267070"/>
                <a:gd name="T17" fmla="*/ 360717 h 721430"/>
                <a:gd name="T18" fmla="*/ 0 w 1267070"/>
                <a:gd name="T19" fmla="*/ 0 h 721430"/>
                <a:gd name="T20" fmla="*/ 1267070 w 1267070"/>
                <a:gd name="T21" fmla="*/ 721430 h 72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1267070" h="721430">
                  <a:moveTo>
                    <a:pt x="0" y="360715"/>
                  </a:moveTo>
                  <a:cubicBezTo>
                    <a:pt x="0" y="161498"/>
                    <a:pt x="283643" y="0"/>
                    <a:pt x="633535" y="0"/>
                  </a:cubicBezTo>
                  <a:cubicBezTo>
                    <a:pt x="983427" y="0"/>
                    <a:pt x="1267070" y="161498"/>
                    <a:pt x="1267070" y="360715"/>
                  </a:cubicBezTo>
                  <a:cubicBezTo>
                    <a:pt x="1267070" y="559932"/>
                    <a:pt x="983427" y="721430"/>
                    <a:pt x="633535" y="721430"/>
                  </a:cubicBezTo>
                  <a:close/>
                </a:path>
              </a:pathLst>
            </a:custGeom>
            <a:solidFill>
              <a:srgbClr val="EEEEEE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92960" tIns="113040" rIns="192960" bIns="11304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Nimbus Roman No9 L"/>
                </a:rPr>
                <a:t>медицинская сестра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9" name="Полилиния 613"/>
            <p:cNvSpPr>
              <a:spLocks noChangeArrowheads="1"/>
            </p:cNvSpPr>
            <p:nvPr/>
          </p:nvSpPr>
          <p:spPr bwMode="auto">
            <a:xfrm rot="1200000">
              <a:off x="5710" y="2754"/>
              <a:ext cx="1102" cy="25"/>
            </a:xfrm>
            <a:custGeom>
              <a:avLst/>
              <a:gdLst>
                <a:gd name="G0" fmla="+- 10769 0 0"/>
                <a:gd name="G1" fmla="*/ 1 35223 33280"/>
                <a:gd name="T0" fmla="*/ 279560 w 559117"/>
                <a:gd name="T1" fmla="*/ 0 h 21539"/>
                <a:gd name="T2" fmla="*/ 559119 w 559117"/>
                <a:gd name="T3" fmla="*/ 10772 h 21539"/>
                <a:gd name="T4" fmla="*/ 279560 w 559117"/>
                <a:gd name="T5" fmla="*/ 21543 h 21539"/>
                <a:gd name="T6" fmla="*/ 0 w 559117"/>
                <a:gd name="T7" fmla="*/ 10772 h 21539"/>
                <a:gd name="T8" fmla="*/ 0 w 559117"/>
                <a:gd name="T9" fmla="*/ 10771 h 21539"/>
                <a:gd name="T10" fmla="*/ 559119 w 559117"/>
                <a:gd name="T11" fmla="*/ 10771 h 21539"/>
                <a:gd name="T12" fmla="*/ 0 w 559117"/>
                <a:gd name="T13" fmla="*/ 0 h 21539"/>
                <a:gd name="T14" fmla="*/ 559117 w 559117"/>
                <a:gd name="T15" fmla="*/ 21539 h 21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59117" h="21539">
                  <a:moveTo>
                    <a:pt x="0" y="10769"/>
                  </a:moveTo>
                  <a:lnTo>
                    <a:pt x="559117" y="10769"/>
                  </a:lnTo>
                </a:path>
              </a:pathLst>
            </a:cu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8" name="Полилиния 614"/>
            <p:cNvSpPr>
              <a:spLocks noChangeArrowheads="1"/>
            </p:cNvSpPr>
            <p:nvPr/>
          </p:nvSpPr>
          <p:spPr bwMode="auto">
            <a:xfrm>
              <a:off x="6600" y="2689"/>
              <a:ext cx="2317" cy="904"/>
            </a:xfrm>
            <a:custGeom>
              <a:avLst/>
              <a:gdLst>
                <a:gd name="G0" fmla="+- 27337 0 0"/>
                <a:gd name="G1" fmla="+- 64070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56141 0 0"/>
                <a:gd name="G12" fmla="+- 27337 0 0"/>
                <a:gd name="T0" fmla="*/ 570814 w 1141627"/>
                <a:gd name="T1" fmla="*/ 0 h 578969"/>
                <a:gd name="T2" fmla="*/ 1141628 w 1141627"/>
                <a:gd name="T3" fmla="*/ 289485 h 578969"/>
                <a:gd name="T4" fmla="*/ 570814 w 1141627"/>
                <a:gd name="T5" fmla="*/ 578970 h 578969"/>
                <a:gd name="T6" fmla="*/ 0 w 1141627"/>
                <a:gd name="T7" fmla="*/ 289485 h 578969"/>
                <a:gd name="T8" fmla="*/ 0 w 1141627"/>
                <a:gd name="T9" fmla="*/ 289486 h 578969"/>
                <a:gd name="T10" fmla="*/ 570815 w 1141627"/>
                <a:gd name="T11" fmla="*/ 0 h 578969"/>
                <a:gd name="T12" fmla="*/ 1141629 w 1141627"/>
                <a:gd name="T13" fmla="*/ 289486 h 578969"/>
                <a:gd name="T14" fmla="*/ 570815 w 1141627"/>
                <a:gd name="T15" fmla="*/ 578971 h 578969"/>
                <a:gd name="T16" fmla="*/ 0 w 1141627"/>
                <a:gd name="T17" fmla="*/ 289486 h 578969"/>
                <a:gd name="T18" fmla="*/ 0 w 1141627"/>
                <a:gd name="T19" fmla="*/ 0 h 578969"/>
                <a:gd name="T20" fmla="*/ 1141627 w 1141627"/>
                <a:gd name="T21" fmla="*/ 578969 h 578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1141627" h="578969">
                  <a:moveTo>
                    <a:pt x="0" y="289485"/>
                  </a:moveTo>
                  <a:cubicBezTo>
                    <a:pt x="0" y="129607"/>
                    <a:pt x="255562" y="0"/>
                    <a:pt x="570814" y="0"/>
                  </a:cubicBezTo>
                  <a:cubicBezTo>
                    <a:pt x="886066" y="0"/>
                    <a:pt x="1141628" y="129607"/>
                    <a:pt x="1141628" y="289485"/>
                  </a:cubicBezTo>
                  <a:cubicBezTo>
                    <a:pt x="1141628" y="449363"/>
                    <a:pt x="886066" y="578970"/>
                    <a:pt x="570814" y="578970"/>
                  </a:cubicBezTo>
                  <a:close/>
                </a:path>
              </a:pathLst>
            </a:custGeom>
            <a:solidFill>
              <a:srgbClr val="EEEEEE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74600" tIns="92880" rIns="174600" bIns="9288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200" dirty="0" smtClean="0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Nimbus Roman No9 L"/>
                </a:rPr>
                <a:t>у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Nimbus Roman No9 L"/>
                </a:rPr>
                <a:t>читель-логопед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7" name="Полилиния 615"/>
            <p:cNvSpPr>
              <a:spLocks noChangeArrowheads="1"/>
            </p:cNvSpPr>
            <p:nvPr/>
          </p:nvSpPr>
          <p:spPr bwMode="auto">
            <a:xfrm rot="4680000">
              <a:off x="4723" y="3116"/>
              <a:ext cx="590" cy="25"/>
            </a:xfrm>
            <a:custGeom>
              <a:avLst/>
              <a:gdLst>
                <a:gd name="G0" fmla="+- 10769 0 0"/>
                <a:gd name="G1" fmla="+- 1 0 0"/>
                <a:gd name="T0" fmla="*/ 148681 w 297360"/>
                <a:gd name="T1" fmla="*/ 0 h 21539"/>
                <a:gd name="T2" fmla="*/ 297362 w 297360"/>
                <a:gd name="T3" fmla="*/ 10772 h 21539"/>
                <a:gd name="T4" fmla="*/ 148681 w 297360"/>
                <a:gd name="T5" fmla="*/ 21543 h 21539"/>
                <a:gd name="T6" fmla="*/ 0 w 297360"/>
                <a:gd name="T7" fmla="*/ 10772 h 21539"/>
                <a:gd name="T8" fmla="*/ 0 w 297360"/>
                <a:gd name="T9" fmla="*/ 10771 h 21539"/>
                <a:gd name="T10" fmla="*/ 297362 w 297360"/>
                <a:gd name="T11" fmla="*/ 10771 h 21539"/>
                <a:gd name="T12" fmla="*/ 0 w 297360"/>
                <a:gd name="T13" fmla="*/ 0 h 21539"/>
                <a:gd name="T14" fmla="*/ 297360 w 297360"/>
                <a:gd name="T15" fmla="*/ 21539 h 21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97360" h="21539">
                  <a:moveTo>
                    <a:pt x="0" y="10769"/>
                  </a:moveTo>
                  <a:lnTo>
                    <a:pt x="297360" y="10769"/>
                  </a:lnTo>
                </a:path>
              </a:pathLst>
            </a:cu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6" name="Полилиния 616"/>
            <p:cNvSpPr>
              <a:spLocks noChangeArrowheads="1"/>
            </p:cNvSpPr>
            <p:nvPr/>
          </p:nvSpPr>
          <p:spPr bwMode="auto">
            <a:xfrm>
              <a:off x="3448" y="3345"/>
              <a:ext cx="3634" cy="1213"/>
            </a:xfrm>
            <a:custGeom>
              <a:avLst/>
              <a:gdLst>
                <a:gd name="G0" fmla="+- 60102 0 0"/>
                <a:gd name="G1" fmla="+- 42544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12123 0 0"/>
                <a:gd name="G12" fmla="+- 60102 0 0"/>
                <a:gd name="T0" fmla="*/ 894196 w 1788397"/>
                <a:gd name="T1" fmla="*/ 0 h 775573"/>
                <a:gd name="T2" fmla="*/ 1788392 w 1788397"/>
                <a:gd name="T3" fmla="*/ 387788 h 775573"/>
                <a:gd name="T4" fmla="*/ 894196 w 1788397"/>
                <a:gd name="T5" fmla="*/ 775575 h 775573"/>
                <a:gd name="T6" fmla="*/ 0 w 1788397"/>
                <a:gd name="T7" fmla="*/ 387788 h 775573"/>
                <a:gd name="T8" fmla="*/ 0 w 1788397"/>
                <a:gd name="T9" fmla="*/ 387788 h 775573"/>
                <a:gd name="T10" fmla="*/ 894196 w 1788397"/>
                <a:gd name="T11" fmla="*/ 0 h 775573"/>
                <a:gd name="T12" fmla="*/ 1788393 w 1788397"/>
                <a:gd name="T13" fmla="*/ 387788 h 775573"/>
                <a:gd name="T14" fmla="*/ 894196 w 1788397"/>
                <a:gd name="T15" fmla="*/ 775576 h 775573"/>
                <a:gd name="T16" fmla="*/ 0 w 1788397"/>
                <a:gd name="T17" fmla="*/ 387788 h 775573"/>
                <a:gd name="T18" fmla="*/ 0 w 1788397"/>
                <a:gd name="T19" fmla="*/ 0 h 775573"/>
                <a:gd name="T20" fmla="*/ 1788397 w 1788397"/>
                <a:gd name="T21" fmla="*/ 775573 h 775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1788397" h="775573">
                  <a:moveTo>
                    <a:pt x="0" y="387787"/>
                  </a:moveTo>
                  <a:cubicBezTo>
                    <a:pt x="0" y="173618"/>
                    <a:pt x="400347" y="0"/>
                    <a:pt x="894199" y="0"/>
                  </a:cubicBezTo>
                  <a:cubicBezTo>
                    <a:pt x="1388051" y="0"/>
                    <a:pt x="1788398" y="173618"/>
                    <a:pt x="1788398" y="387787"/>
                  </a:cubicBezTo>
                  <a:cubicBezTo>
                    <a:pt x="1788398" y="601956"/>
                    <a:pt x="1388051" y="775574"/>
                    <a:pt x="894199" y="775574"/>
                  </a:cubicBezTo>
                  <a:close/>
                </a:path>
              </a:pathLst>
            </a:custGeom>
            <a:solidFill>
              <a:srgbClr val="EEEEEE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269280" tIns="121320" rIns="269280" bIns="1213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Nimbus Roman No9 L"/>
                </a:rPr>
                <a:t>педагог по изобразительному искусству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5" name="Полилиния 617"/>
            <p:cNvSpPr>
              <a:spLocks noChangeArrowheads="1"/>
            </p:cNvSpPr>
            <p:nvPr/>
          </p:nvSpPr>
          <p:spPr bwMode="auto">
            <a:xfrm rot="20040000">
              <a:off x="3072" y="2818"/>
              <a:ext cx="883" cy="26"/>
            </a:xfrm>
            <a:custGeom>
              <a:avLst/>
              <a:gdLst>
                <a:gd name="G0" fmla="+- 1 0 0"/>
                <a:gd name="G1" fmla="+- 10770 0 0"/>
                <a:gd name="T0" fmla="*/ 228211 w 456423"/>
                <a:gd name="T1" fmla="*/ 0 h 21539"/>
                <a:gd name="T2" fmla="*/ 456422 w 456423"/>
                <a:gd name="T3" fmla="*/ 10772 h 21539"/>
                <a:gd name="T4" fmla="*/ 228211 w 456423"/>
                <a:gd name="T5" fmla="*/ 21543 h 21539"/>
                <a:gd name="T6" fmla="*/ 0 w 456423"/>
                <a:gd name="T7" fmla="*/ 10772 h 21539"/>
                <a:gd name="T8" fmla="*/ 0 w 456423"/>
                <a:gd name="T9" fmla="*/ 10771 h 21539"/>
                <a:gd name="T10" fmla="*/ 456422 w 456423"/>
                <a:gd name="T11" fmla="*/ 10771 h 21539"/>
                <a:gd name="T12" fmla="*/ 0 w 456423"/>
                <a:gd name="T13" fmla="*/ 0 h 21539"/>
                <a:gd name="T14" fmla="*/ 456423 w 456423"/>
                <a:gd name="T15" fmla="*/ 21539 h 21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56423" h="21539">
                  <a:moveTo>
                    <a:pt x="456423" y="10770"/>
                  </a:moveTo>
                  <a:lnTo>
                    <a:pt x="0" y="10770"/>
                  </a:lnTo>
                </a:path>
              </a:pathLst>
            </a:cu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4" name="Полилиния 618"/>
            <p:cNvSpPr>
              <a:spLocks noChangeArrowheads="1"/>
            </p:cNvSpPr>
            <p:nvPr/>
          </p:nvSpPr>
          <p:spPr bwMode="auto">
            <a:xfrm>
              <a:off x="607" y="2750"/>
              <a:ext cx="2845" cy="1198"/>
            </a:xfrm>
            <a:custGeom>
              <a:avLst/>
              <a:gdLst>
                <a:gd name="G0" fmla="+- 55232 0 0"/>
                <a:gd name="G1" fmla="+- 40364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4563 0 0"/>
                <a:gd name="G12" fmla="+- 55232 0 0"/>
                <a:gd name="T0" fmla="*/ 700860 w 1401717"/>
                <a:gd name="T1" fmla="*/ 0 h 765834"/>
                <a:gd name="T2" fmla="*/ 1401720 w 1401717"/>
                <a:gd name="T3" fmla="*/ 382919 h 765834"/>
                <a:gd name="T4" fmla="*/ 700860 w 1401717"/>
                <a:gd name="T5" fmla="*/ 765837 h 765834"/>
                <a:gd name="T6" fmla="*/ 0 w 1401717"/>
                <a:gd name="T7" fmla="*/ 382919 h 765834"/>
                <a:gd name="T8" fmla="*/ 0 w 1401717"/>
                <a:gd name="T9" fmla="*/ 382919 h 765834"/>
                <a:gd name="T10" fmla="*/ 700861 w 1401717"/>
                <a:gd name="T11" fmla="*/ 0 h 765834"/>
                <a:gd name="T12" fmla="*/ 1401721 w 1401717"/>
                <a:gd name="T13" fmla="*/ 382919 h 765834"/>
                <a:gd name="T14" fmla="*/ 700861 w 1401717"/>
                <a:gd name="T15" fmla="*/ 765837 h 765834"/>
                <a:gd name="T16" fmla="*/ 0 w 1401717"/>
                <a:gd name="T17" fmla="*/ 382919 h 765834"/>
                <a:gd name="T18" fmla="*/ 0 w 1401717"/>
                <a:gd name="T19" fmla="*/ 0 h 765834"/>
                <a:gd name="T20" fmla="*/ 1401717 w 1401717"/>
                <a:gd name="T21" fmla="*/ 765834 h 765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1401717" h="765834">
                  <a:moveTo>
                    <a:pt x="0" y="382917"/>
                  </a:moveTo>
                  <a:cubicBezTo>
                    <a:pt x="0" y="171438"/>
                    <a:pt x="313785" y="0"/>
                    <a:pt x="700859" y="0"/>
                  </a:cubicBezTo>
                  <a:cubicBezTo>
                    <a:pt x="1087933" y="0"/>
                    <a:pt x="1401718" y="171438"/>
                    <a:pt x="1401718" y="382917"/>
                  </a:cubicBezTo>
                  <a:cubicBezTo>
                    <a:pt x="1401718" y="594396"/>
                    <a:pt x="1087933" y="765834"/>
                    <a:pt x="700859" y="765834"/>
                  </a:cubicBezTo>
                  <a:close/>
                </a:path>
              </a:pathLst>
            </a:custGeom>
            <a:solidFill>
              <a:srgbClr val="EEEEEE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212760" tIns="119880" rIns="212760" bIns="11988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Nimbus Roman No9 L"/>
                </a:rPr>
                <a:t>инструктор по физическому воспитанию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3" name="Полилиния 619"/>
            <p:cNvSpPr>
              <a:spLocks noChangeArrowheads="1"/>
            </p:cNvSpPr>
            <p:nvPr/>
          </p:nvSpPr>
          <p:spPr bwMode="auto">
            <a:xfrm rot="360000">
              <a:off x="2948" y="2187"/>
              <a:ext cx="831" cy="25"/>
            </a:xfrm>
            <a:custGeom>
              <a:avLst/>
              <a:gdLst>
                <a:gd name="G0" fmla="+- 1 0 0"/>
                <a:gd name="G1" fmla="+- 10770 0 0"/>
                <a:gd name="T0" fmla="*/ 206874 w 413748"/>
                <a:gd name="T1" fmla="*/ 0 h 21539"/>
                <a:gd name="T2" fmla="*/ 413747 w 413748"/>
                <a:gd name="T3" fmla="*/ 10772 h 21539"/>
                <a:gd name="T4" fmla="*/ 206874 w 413748"/>
                <a:gd name="T5" fmla="*/ 21543 h 21539"/>
                <a:gd name="T6" fmla="*/ 0 w 413748"/>
                <a:gd name="T7" fmla="*/ 10772 h 21539"/>
                <a:gd name="T8" fmla="*/ 0 w 413748"/>
                <a:gd name="T9" fmla="*/ 10771 h 21539"/>
                <a:gd name="T10" fmla="*/ 413747 w 413748"/>
                <a:gd name="T11" fmla="*/ 10771 h 21539"/>
                <a:gd name="T12" fmla="*/ 0 w 413748"/>
                <a:gd name="T13" fmla="*/ 0 h 21539"/>
                <a:gd name="T14" fmla="*/ 413748 w 413748"/>
                <a:gd name="T15" fmla="*/ 21539 h 21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13748" h="21539">
                  <a:moveTo>
                    <a:pt x="413748" y="10770"/>
                  </a:moveTo>
                  <a:lnTo>
                    <a:pt x="0" y="10770"/>
                  </a:lnTo>
                </a:path>
              </a:pathLst>
            </a:cu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2" name="Полилиния 620"/>
            <p:cNvSpPr>
              <a:spLocks noChangeArrowheads="1"/>
            </p:cNvSpPr>
            <p:nvPr/>
          </p:nvSpPr>
          <p:spPr bwMode="auto">
            <a:xfrm>
              <a:off x="112" y="1467"/>
              <a:ext cx="2864" cy="1128"/>
            </a:xfrm>
            <a:custGeom>
              <a:avLst/>
              <a:gdLst>
                <a:gd name="G0" fmla="+- 33030 0 0"/>
                <a:gd name="G1" fmla="+- 30424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35636 0 0"/>
                <a:gd name="G12" fmla="+- 33030 0 0"/>
                <a:gd name="T0" fmla="*/ 732741 w 1465485"/>
                <a:gd name="T1" fmla="*/ 0 h 721430"/>
                <a:gd name="T2" fmla="*/ 1465481 w 1465485"/>
                <a:gd name="T3" fmla="*/ 360717 h 721430"/>
                <a:gd name="T4" fmla="*/ 732741 w 1465485"/>
                <a:gd name="T5" fmla="*/ 721434 h 721430"/>
                <a:gd name="T6" fmla="*/ 0 w 1465485"/>
                <a:gd name="T7" fmla="*/ 360717 h 721430"/>
                <a:gd name="T8" fmla="*/ 0 w 1465485"/>
                <a:gd name="T9" fmla="*/ 360717 h 721430"/>
                <a:gd name="T10" fmla="*/ 732741 w 1465485"/>
                <a:gd name="T11" fmla="*/ 0 h 721430"/>
                <a:gd name="T12" fmla="*/ 1465482 w 1465485"/>
                <a:gd name="T13" fmla="*/ 360717 h 721430"/>
                <a:gd name="T14" fmla="*/ 732741 w 1465485"/>
                <a:gd name="T15" fmla="*/ 721434 h 721430"/>
                <a:gd name="T16" fmla="*/ 0 w 1465485"/>
                <a:gd name="T17" fmla="*/ 360717 h 721430"/>
                <a:gd name="T18" fmla="*/ 0 w 1465485"/>
                <a:gd name="T19" fmla="*/ 0 h 721430"/>
                <a:gd name="T20" fmla="*/ 1465485 w 1465485"/>
                <a:gd name="T21" fmla="*/ 721430 h 72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1465485" h="721430">
                  <a:moveTo>
                    <a:pt x="0" y="360715"/>
                  </a:moveTo>
                  <a:cubicBezTo>
                    <a:pt x="0" y="161498"/>
                    <a:pt x="328060" y="0"/>
                    <a:pt x="732743" y="0"/>
                  </a:cubicBezTo>
                  <a:cubicBezTo>
                    <a:pt x="1137426" y="0"/>
                    <a:pt x="1465486" y="161498"/>
                    <a:pt x="1465486" y="360715"/>
                  </a:cubicBezTo>
                  <a:cubicBezTo>
                    <a:pt x="1465486" y="559932"/>
                    <a:pt x="1137426" y="721430"/>
                    <a:pt x="732743" y="721430"/>
                  </a:cubicBezTo>
                  <a:close/>
                </a:path>
              </a:pathLst>
            </a:custGeom>
            <a:solidFill>
              <a:srgbClr val="EEEEEE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222120" tIns="113040" rIns="222120" bIns="11304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Nimbus Roman No9 L"/>
                </a:rPr>
                <a:t>музыкальный руководитель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1" name="Полилиния 621"/>
            <p:cNvSpPr>
              <a:spLocks noChangeArrowheads="1"/>
            </p:cNvSpPr>
            <p:nvPr/>
          </p:nvSpPr>
          <p:spPr bwMode="auto">
            <a:xfrm rot="2340000">
              <a:off x="2862" y="1600"/>
              <a:ext cx="1302" cy="27"/>
            </a:xfrm>
            <a:custGeom>
              <a:avLst/>
              <a:gdLst>
                <a:gd name="G0" fmla="+- 1 0 0"/>
                <a:gd name="G1" fmla="+- 10770 0 0"/>
                <a:gd name="T0" fmla="*/ 351093 w 702187"/>
                <a:gd name="T1" fmla="*/ 0 h 21539"/>
                <a:gd name="T2" fmla="*/ 702186 w 702187"/>
                <a:gd name="T3" fmla="*/ 10772 h 21539"/>
                <a:gd name="T4" fmla="*/ 351093 w 702187"/>
                <a:gd name="T5" fmla="*/ 21543 h 21539"/>
                <a:gd name="T6" fmla="*/ 0 w 702187"/>
                <a:gd name="T7" fmla="*/ 10772 h 21539"/>
                <a:gd name="T8" fmla="*/ 0 w 702187"/>
                <a:gd name="T9" fmla="*/ 10771 h 21539"/>
                <a:gd name="T10" fmla="*/ 702186 w 702187"/>
                <a:gd name="T11" fmla="*/ 10771 h 21539"/>
                <a:gd name="T12" fmla="*/ 0 w 702187"/>
                <a:gd name="T13" fmla="*/ 0 h 21539"/>
                <a:gd name="T14" fmla="*/ 702187 w 702187"/>
                <a:gd name="T15" fmla="*/ 21539 h 21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702187" h="21539">
                  <a:moveTo>
                    <a:pt x="702187" y="10770"/>
                  </a:moveTo>
                  <a:lnTo>
                    <a:pt x="0" y="10770"/>
                  </a:lnTo>
                </a:path>
              </a:pathLst>
            </a:cu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0" name="Полилиния 622"/>
            <p:cNvSpPr>
              <a:spLocks noChangeArrowheads="1"/>
            </p:cNvSpPr>
            <p:nvPr/>
          </p:nvSpPr>
          <p:spPr bwMode="auto">
            <a:xfrm>
              <a:off x="1143" y="350"/>
              <a:ext cx="2436" cy="921"/>
            </a:xfrm>
            <a:custGeom>
              <a:avLst/>
              <a:gdLst>
                <a:gd name="G0" fmla="+- 32823 0 0"/>
                <a:gd name="G1" fmla="+- 989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64657 0 0"/>
                <a:gd name="G12" fmla="+- 32823 0 0"/>
                <a:gd name="T0" fmla="*/ 600116 w 1200229"/>
                <a:gd name="T1" fmla="*/ 0 h 589942"/>
                <a:gd name="T2" fmla="*/ 1200232 w 1200229"/>
                <a:gd name="T3" fmla="*/ 294972 h 589942"/>
                <a:gd name="T4" fmla="*/ 600116 w 1200229"/>
                <a:gd name="T5" fmla="*/ 589943 h 589942"/>
                <a:gd name="T6" fmla="*/ 0 w 1200229"/>
                <a:gd name="T7" fmla="*/ 294972 h 589942"/>
                <a:gd name="T8" fmla="*/ 0 w 1200229"/>
                <a:gd name="T9" fmla="*/ 294972 h 589942"/>
                <a:gd name="T10" fmla="*/ 600117 w 1200229"/>
                <a:gd name="T11" fmla="*/ 0 h 589942"/>
                <a:gd name="T12" fmla="*/ 1200233 w 1200229"/>
                <a:gd name="T13" fmla="*/ 294972 h 589942"/>
                <a:gd name="T14" fmla="*/ 600117 w 1200229"/>
                <a:gd name="T15" fmla="*/ 589943 h 589942"/>
                <a:gd name="T16" fmla="*/ 0 w 1200229"/>
                <a:gd name="T17" fmla="*/ 294972 h 589942"/>
                <a:gd name="T18" fmla="*/ 0 w 1200229"/>
                <a:gd name="T19" fmla="*/ 0 h 589942"/>
                <a:gd name="T20" fmla="*/ 1200229 w 1200229"/>
                <a:gd name="T21" fmla="*/ 589942 h 589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1200229" h="589942">
                  <a:moveTo>
                    <a:pt x="0" y="294971"/>
                  </a:moveTo>
                  <a:cubicBezTo>
                    <a:pt x="0" y="132063"/>
                    <a:pt x="268681" y="0"/>
                    <a:pt x="600115" y="0"/>
                  </a:cubicBezTo>
                  <a:cubicBezTo>
                    <a:pt x="931549" y="0"/>
                    <a:pt x="1200230" y="132063"/>
                    <a:pt x="1200230" y="294971"/>
                  </a:cubicBezTo>
                  <a:cubicBezTo>
                    <a:pt x="1200230" y="457879"/>
                    <a:pt x="931549" y="589942"/>
                    <a:pt x="600115" y="589942"/>
                  </a:cubicBezTo>
                  <a:close/>
                </a:path>
              </a:pathLst>
            </a:custGeom>
            <a:solidFill>
              <a:srgbClr val="EEEEEE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3600" tIns="93960" rIns="183600" bIns="9396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Nimbus Roman No9 L"/>
                </a:rPr>
                <a:t>воспитатель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188" name="AutoShape 20"/>
          <p:cNvSpPr>
            <a:spLocks noChangeShapeType="1"/>
          </p:cNvSpPr>
          <p:nvPr/>
        </p:nvSpPr>
        <p:spPr bwMode="auto">
          <a:xfrm flipH="1">
            <a:off x="6732240" y="4941168"/>
            <a:ext cx="281558" cy="21602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87" name="AutoShape 19"/>
          <p:cNvSpPr>
            <a:spLocks noChangeShapeType="1"/>
          </p:cNvSpPr>
          <p:nvPr/>
        </p:nvSpPr>
        <p:spPr bwMode="auto">
          <a:xfrm flipV="1">
            <a:off x="1907704" y="3068960"/>
            <a:ext cx="215900" cy="76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89" name="AutoShape 21"/>
          <p:cNvSpPr>
            <a:spLocks noChangeShapeType="1"/>
          </p:cNvSpPr>
          <p:nvPr/>
        </p:nvSpPr>
        <p:spPr bwMode="auto">
          <a:xfrm>
            <a:off x="5724128" y="2276872"/>
            <a:ext cx="309563" cy="76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90" name="AutoShape 22"/>
          <p:cNvSpPr>
            <a:spLocks noChangeShapeType="1"/>
          </p:cNvSpPr>
          <p:nvPr/>
        </p:nvSpPr>
        <p:spPr bwMode="auto">
          <a:xfrm>
            <a:off x="7524328" y="2996952"/>
            <a:ext cx="196850" cy="171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91" name="AutoShape 23"/>
          <p:cNvSpPr>
            <a:spLocks noChangeShapeType="1"/>
          </p:cNvSpPr>
          <p:nvPr/>
        </p:nvSpPr>
        <p:spPr bwMode="auto">
          <a:xfrm flipH="1">
            <a:off x="8100392" y="4077073"/>
            <a:ext cx="72008" cy="21602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92" name="AutoShape 24"/>
          <p:cNvSpPr>
            <a:spLocks noChangeShapeType="1"/>
          </p:cNvSpPr>
          <p:nvPr/>
        </p:nvSpPr>
        <p:spPr bwMode="auto">
          <a:xfrm>
            <a:off x="2123728" y="4149080"/>
            <a:ext cx="95250" cy="225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93" name="AutoShape 25"/>
          <p:cNvSpPr>
            <a:spLocks noChangeShapeType="1"/>
          </p:cNvSpPr>
          <p:nvPr/>
        </p:nvSpPr>
        <p:spPr bwMode="auto">
          <a:xfrm>
            <a:off x="3059832" y="5157192"/>
            <a:ext cx="238125" cy="1000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94" name="AutoShape 26"/>
          <p:cNvSpPr>
            <a:spLocks noChangeShapeType="1"/>
          </p:cNvSpPr>
          <p:nvPr/>
        </p:nvSpPr>
        <p:spPr bwMode="auto">
          <a:xfrm flipV="1">
            <a:off x="3275856" y="2276872"/>
            <a:ext cx="322263" cy="127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Организационный раздел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Распорядок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дня на холодное время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836712"/>
          <a:ext cx="8640961" cy="5229424"/>
        </p:xfrm>
        <a:graphic>
          <a:graphicData uri="http://schemas.openxmlformats.org/drawingml/2006/table">
            <a:tbl>
              <a:tblPr/>
              <a:tblGrid>
                <a:gridCol w="2232248"/>
                <a:gridCol w="1322427"/>
                <a:gridCol w="1360476"/>
                <a:gridCol w="249909"/>
                <a:gridCol w="249909"/>
                <a:gridCol w="249909"/>
                <a:gridCol w="1363087"/>
                <a:gridCol w="249909"/>
                <a:gridCol w="1363087"/>
              </a:tblGrid>
              <a:tr h="4488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Возраст</a:t>
                      </a:r>
                      <a:endParaRPr lang="ru-RU" sz="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3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1 - 3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3 -  4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4 - 5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5 - 6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6 - 7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Утренний приём. Осмотр, свободная игровая деятельность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07:00-08:00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07:00-08:00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07:00-08:00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07:00-08:00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07:00-08:00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утренняя гимнастика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08:00– 08:10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08:00– 08:10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08:00– 08:10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08:00– 08:10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08:00– 08:10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Утренний круг 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08:10 - 08:20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08:10 –08:25  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08:10 –08:30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08:10 – 08:30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 к завтраку, завтрак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08:10 –09:00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08:20 –09:00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08:25-09:00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08:30-09:00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08:30-09:00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Игры, занятия, занятия со специалистами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09:00 – 09:50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09:00 – 10:00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09:00 – 10:00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09:00 – 10:05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09:00 – 10:05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Второй завтрак 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09:50– 10:00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10:00 – 10:10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10:00 – 10:10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10:05 – 10:15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10:05 – 10:15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 к прогулке. Прогулка 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10:00– 11:20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10:10– 12:00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10:10 – 12:10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10:40  –12:30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10:40 – 12:30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Возвращение с прогулки. Подготовка к обеду. Обед.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11:20– 12:00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12:00– 12:45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12:10– 13:00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12:30– 13:00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12:30– 13:00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 ко сну. Дневной сон.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12:00– 15:00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12:45 – 15:10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13:00 – 15:10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13:00– 15:10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13:00– 15:00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Подъем. Закаливающие мероприятия.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15:00 – 15:30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15:10 – 15:30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15:10 – 15:30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15:10 – 15:30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15:10 – 15:30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Вечерний круг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15:30 - 15:40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15:30 - 15:40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15:30 - 15:40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15:30- 15:40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 к полднику. Полдник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15:30 - 16:00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15:40 – 16:10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15:40 – 16:05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15:40 – 16:00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15:40 – 16:00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Игры, занятия, занятия со специалистами.  Уход домой.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16:00– 19:00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16:10– 19:00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16:05 –  19:00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16:00– 19:00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16:00– 19:00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66" marR="1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Распорядок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дня на теплое время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9" y="764707"/>
          <a:ext cx="8568952" cy="5576484"/>
        </p:xfrm>
        <a:graphic>
          <a:graphicData uri="http://schemas.openxmlformats.org/drawingml/2006/table">
            <a:tbl>
              <a:tblPr/>
              <a:tblGrid>
                <a:gridCol w="2023000"/>
                <a:gridCol w="1288244"/>
                <a:gridCol w="1369614"/>
                <a:gridCol w="1369614"/>
                <a:gridCol w="1259240"/>
                <a:gridCol w="1259240"/>
              </a:tblGrid>
              <a:tr h="14493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Содержание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Calibri"/>
                        </a:rPr>
                        <a:t>Возраст</a:t>
                      </a:r>
                      <a:endParaRPr lang="ru-RU" sz="9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1 - 3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3 -  4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4 - 5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5 - 6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6 - 7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Приём детей: утренний фильтр, игры, утренний круг,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утренняя гимнастика на участке группы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07:00 - 08:10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07:00 - 08:15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07:00 - 08:20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07:00 - 08:25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07:00 - 08:30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Подготовка к завтраку. Завтрак. 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08:10 –09:00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08:15 - 09:00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08:20 - 09:00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08:25 - 09:00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08:30 - 09:00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7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Прогулка, игры, совместная деятельность.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09:00 – 09:50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09:00 – 10:00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09:00 – 10:00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09:00 – 10:00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09:00 – 10:00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Второй завтрак 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09:50 –10:15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10:00 – 10:15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10:00 – 10:15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10:00 – 10:15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10:05 – 10:15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7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Прогулка, игры, совместная деятельность. 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10:15 –12:00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10:15– 12:10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10:15 – 12:25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10:15 – 12:30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10:50 – 12:35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Возвращение с прогулки. Подготовка к обеду. Обед.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12:00 – 12:40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12:10 – 12:45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12:20 – 12:55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12:30– 13:00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12:35 – 13:05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Подготовка ко сну. Дневной сон.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12:40– 15:00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12:45 – 15:00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12:55 – 15:00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13:00– 15:00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13:05– 15:00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Постепенный подъём: гимнастика, закаливающие мероприятия, игры, вечерний круг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15:00 – 15:30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15:00 - 15:35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15:00 - 15:40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15:00 - 15:45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15:00 - 15:50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Подготовка к полднику. Полдник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15:30 – 15:55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15:35– 16:00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15:40 – 16:00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15:45– 16:00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15:50– 16:00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8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Прогулка, игры, совместная деятельность. 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Уход детей домой.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15:55 – 19:00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16:00 – 19:00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16:00 – 19:00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16:00 – 19:00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16:00 – 19:00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Программное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содержание работы МДОУ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55000" lnSpcReduction="20000"/>
          </a:bodyPr>
          <a:lstStyle/>
          <a:p>
            <a:pPr lvl="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МДОУ детский сад №20 «Умка».</a:t>
            </a:r>
          </a:p>
          <a:p>
            <a:pPr lvl="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дошкольного образования для детей с задержкой психического развития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МДОУ детский сад №20 «Умка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Адаптированная образовательная программа дошкольного образования для детей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тяжёлым нарушением речи МДОУ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детский сад №20 «Умка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Основная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дошкольного образования «От рождения до школы» под. ред.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Н.Е.Вераксы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Т.С.Комаровой, М.А.Васильевой -3-е изд.,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 доп., М.: Мозаика-Синтез, 2015г. </a:t>
            </a:r>
          </a:p>
          <a:p>
            <a:pPr>
              <a:buNone/>
            </a:pPr>
            <a:r>
              <a:rPr lang="ru-RU" dirty="0" smtClean="0"/>
              <a:t>-    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 воспитания и обучения дошкольников с задержкой психического развития / Л. 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Баряева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И. Г. Вечканова, О. 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Гаврилушкина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др.; Под. ред. Л. 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Баряевой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К. А. Логиновой.— СПб.: ЦЦК проф. Л. 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Баряевой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125" indent="-2825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Нищева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Н. В. Комплексная образовательная программа дошкольного образования для детей с тяжелыми нарушениями речи (общим недоразвитием речи) с 3 до 7 лет. Издание 3-е,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 доп. в соответствии с ФГОС ДО. — СПб. : ООО «ИЗДАТЕЛЬСТВО «ДЕТСТВОПРЕСС», 2016. </a:t>
            </a:r>
          </a:p>
          <a:p>
            <a:pPr lvl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Кадровые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условия реализации программы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8255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Реализация Программы обеспечивается руководящими, педагогическими, административно-хозяйственными работниками. Педагогический процесс осуществляет педагогический коллектив ДОУ. Все педагогические работники имеют педагогическое образование. Уровень квалификации руководителя и педагогических работников учреждения соответствует квалификационным характеристикам по каждой должности.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Парциальные</a:t>
            </a:r>
            <a:r>
              <a:rPr lang="ru-RU" dirty="0" smtClean="0"/>
              <a:t> </a:t>
            </a:r>
            <a:r>
              <a:rPr lang="ru-RU" b="1" dirty="0" smtClean="0"/>
              <a:t>программы,</a:t>
            </a:r>
            <a:r>
              <a:rPr lang="ru-RU" dirty="0" smtClean="0"/>
              <a:t> </a:t>
            </a:r>
            <a:r>
              <a:rPr lang="ru-RU" b="1" dirty="0" smtClean="0"/>
              <a:t>методики</a:t>
            </a:r>
            <a:r>
              <a:rPr lang="ru-RU" dirty="0" smtClean="0"/>
              <a:t> </a:t>
            </a:r>
            <a:r>
              <a:rPr lang="ru-RU" b="1" dirty="0" smtClean="0"/>
              <a:t>и</a:t>
            </a:r>
            <a:r>
              <a:rPr lang="ru-RU" dirty="0" smtClean="0"/>
              <a:t> </a:t>
            </a:r>
            <a:r>
              <a:rPr lang="ru-RU" b="1" dirty="0" smtClean="0"/>
              <a:t>формы</a:t>
            </a:r>
            <a:r>
              <a:rPr lang="ru-RU" dirty="0" smtClean="0"/>
              <a:t> </a:t>
            </a:r>
            <a:r>
              <a:rPr lang="ru-RU" b="1" dirty="0" smtClean="0"/>
              <a:t>организации</a:t>
            </a:r>
            <a:r>
              <a:rPr lang="ru-RU" dirty="0" smtClean="0"/>
              <a:t> </a:t>
            </a:r>
            <a:r>
              <a:rPr lang="ru-RU" b="1" dirty="0" smtClean="0"/>
              <a:t>образовательной</a:t>
            </a:r>
            <a:r>
              <a:rPr lang="ru-RU" dirty="0" smtClean="0"/>
              <a:t> </a:t>
            </a:r>
            <a:r>
              <a:rPr lang="ru-RU" b="1" dirty="0" smtClean="0"/>
              <a:t>работы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 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Парциальная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программа для детей 5-7 лет по духовно-нравственному воспитанию 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«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 чистым сердцем» Р.Ю Белоусова, А.Н.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Егорова,Ю.С.Калинкина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Цель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программы – духовно-нравственное воспитание дошкольников через приобщение к отечественным духовно-нравственным ценностям и культурному наследию родного края. 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Парциальная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программа рекреационного туризма  для детей 5-7 лет «Весёлый рюкзачок»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А.А.Чеменева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А.С. Волкова,  А.Ф. Мельникова.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Цель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программы - целостное развитие личности ребёнка средствами рекреационного, эколого-оздоровительного, краеведческого туризма; формирование мотивации к самостоятельной двигательной и эколого-познавательной деятельности; освоение детьми ценностей общества, природы, здоровья, физической культуры.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Парциальная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программа для детей 5-7 лет «Феникс – шахматы для дошкольников» А.В. Кузин, Н.В. Коновалов, Н.С.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Скаржинский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Цель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программы: создание интеллектуально-спортивной среды для развития социально-коммуникативных и познавательных личностных свойств ребёнка.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Проектирование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воспитательно-образовательного процесса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Объём образовательной нагрузки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700807"/>
          <a:ext cx="8136904" cy="4176463"/>
        </p:xfrm>
        <a:graphic>
          <a:graphicData uri="http://schemas.openxmlformats.org/drawingml/2006/table">
            <a:tbl>
              <a:tblPr/>
              <a:tblGrid>
                <a:gridCol w="1500982"/>
                <a:gridCol w="3339662"/>
                <a:gridCol w="3296260"/>
              </a:tblGrid>
              <a:tr h="1172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latin typeface="Times New Roman"/>
                          <a:ea typeface="Droid Sans Fallback"/>
                          <a:cs typeface="Calibri"/>
                        </a:rPr>
                        <a:t>Возраст детей</a:t>
                      </a:r>
                      <a:endParaRPr lang="ru-RU" sz="1400" kern="50" dirty="0"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latin typeface="Times New Roman"/>
                          <a:ea typeface="Droid Sans Fallback"/>
                          <a:cs typeface="Calibri"/>
                        </a:rPr>
                        <a:t>Продолжительность непрерывной непосредственно образовательной деятельности</a:t>
                      </a:r>
                      <a:endParaRPr lang="ru-RU" sz="1400" kern="50" dirty="0"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latin typeface="Times New Roman"/>
                          <a:ea typeface="Droid Sans Fallback"/>
                          <a:cs typeface="Calibri"/>
                        </a:rPr>
                        <a:t>Максимально допустимый объём образовательной нагрузки</a:t>
                      </a:r>
                      <a:endParaRPr lang="ru-RU" sz="1400" kern="50" dirty="0"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Droid Sans Fallback"/>
                          <a:cs typeface="Calibri"/>
                        </a:rPr>
                        <a:t>1,5 – 3 года</a:t>
                      </a:r>
                      <a:endParaRPr lang="ru-RU" sz="1400" kern="50"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Droid Sans Fallback"/>
                          <a:cs typeface="Calibri"/>
                        </a:rPr>
                        <a:t>10 мин. - в </a:t>
                      </a:r>
                      <a:r>
                        <a:rPr lang="en-US" sz="1400" kern="50" dirty="0">
                          <a:latin typeface="Times New Roman"/>
                          <a:ea typeface="Droid Sans Fallback"/>
                          <a:cs typeface="Calibri"/>
                        </a:rPr>
                        <a:t>I</a:t>
                      </a:r>
                      <a:r>
                        <a:rPr lang="ru-RU" sz="1400" kern="50" dirty="0">
                          <a:latin typeface="Times New Roman"/>
                          <a:ea typeface="Droid Sans Fallback"/>
                          <a:cs typeface="Calibri"/>
                        </a:rPr>
                        <a:t> половине дня</a:t>
                      </a:r>
                      <a:endParaRPr lang="ru-RU" sz="1400" kern="50" dirty="0">
                        <a:latin typeface="Calibri"/>
                        <a:ea typeface="Droid Sans Fallback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Droid Sans Fallback"/>
                          <a:cs typeface="Calibri"/>
                        </a:rPr>
                        <a:t>10 мин. – во </a:t>
                      </a:r>
                      <a:r>
                        <a:rPr lang="en-US" sz="1400" kern="50" dirty="0">
                          <a:latin typeface="Times New Roman"/>
                          <a:ea typeface="Droid Sans Fallback"/>
                          <a:cs typeface="Calibri"/>
                        </a:rPr>
                        <a:t>II</a:t>
                      </a:r>
                      <a:r>
                        <a:rPr lang="ru-RU" sz="1400" kern="50" dirty="0">
                          <a:latin typeface="Times New Roman"/>
                          <a:ea typeface="Droid Sans Fallback"/>
                          <a:cs typeface="Calibri"/>
                        </a:rPr>
                        <a:t> половине дня</a:t>
                      </a:r>
                      <a:endParaRPr lang="ru-RU" sz="1400" kern="50" dirty="0"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Droid Sans Fallback"/>
                          <a:cs typeface="Calibri"/>
                        </a:rPr>
                        <a:t>10 мин. - в I половине дня</a:t>
                      </a:r>
                      <a:endParaRPr lang="ru-RU" sz="1400" kern="50">
                        <a:latin typeface="Calibri"/>
                        <a:ea typeface="Droid Sans Fallback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Droid Sans Fallback"/>
                          <a:cs typeface="Calibri"/>
                        </a:rPr>
                        <a:t>10 мин. – во II половине дня</a:t>
                      </a:r>
                      <a:endParaRPr lang="ru-RU" sz="1400" kern="50"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Droid Sans Fallback"/>
                          <a:cs typeface="Calibri"/>
                        </a:rPr>
                        <a:t>3 - 4 года</a:t>
                      </a:r>
                      <a:endParaRPr lang="ru-RU" sz="1400" kern="50"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Droid Sans Fallback"/>
                          <a:cs typeface="Calibri"/>
                        </a:rPr>
                        <a:t>15 мин.</a:t>
                      </a:r>
                      <a:endParaRPr lang="ru-RU" sz="1400" kern="50" dirty="0"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Droid Sans Fallback"/>
                          <a:cs typeface="Calibri"/>
                        </a:rPr>
                        <a:t>30 мин.</a:t>
                      </a:r>
                      <a:endParaRPr lang="ru-RU" sz="1400" kern="50" dirty="0"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Droid Sans Fallback"/>
                          <a:cs typeface="Calibri"/>
                        </a:rPr>
                        <a:t>4 - 5 лет</a:t>
                      </a:r>
                      <a:endParaRPr lang="ru-RU" sz="1400" kern="50"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Droid Sans Fallback"/>
                          <a:cs typeface="Calibri"/>
                        </a:rPr>
                        <a:t>20 мин.</a:t>
                      </a:r>
                      <a:endParaRPr lang="ru-RU" sz="1400" kern="50" dirty="0"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Droid Sans Fallback"/>
                          <a:cs typeface="Calibri"/>
                        </a:rPr>
                        <a:t>40 мин.</a:t>
                      </a:r>
                      <a:endParaRPr lang="ru-RU" sz="1400" kern="50" dirty="0"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Droid Sans Fallback"/>
                          <a:cs typeface="Calibri"/>
                        </a:rPr>
                        <a:t>5 - 6 лет</a:t>
                      </a:r>
                      <a:endParaRPr lang="ru-RU" sz="1400" kern="50"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Droid Sans Fallback"/>
                          <a:cs typeface="Calibri"/>
                        </a:rPr>
                        <a:t>25 мин.</a:t>
                      </a:r>
                      <a:endParaRPr lang="ru-RU" sz="1400" kern="50"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Droid Sans Fallback"/>
                          <a:cs typeface="Calibri"/>
                        </a:rPr>
                        <a:t>45 мин.</a:t>
                      </a:r>
                      <a:endParaRPr lang="ru-RU" sz="1400" kern="50" dirty="0"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Droid Sans Fallback"/>
                          <a:cs typeface="Calibri"/>
                        </a:rPr>
                        <a:t>6 - 7 лет</a:t>
                      </a:r>
                      <a:endParaRPr lang="ru-RU" sz="1400" kern="50" dirty="0"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Droid Sans Fallback"/>
                          <a:cs typeface="Calibri"/>
                        </a:rPr>
                        <a:t>30 мин.</a:t>
                      </a:r>
                      <a:endParaRPr lang="ru-RU" sz="1400" kern="50" dirty="0"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Droid Sans Fallback"/>
                          <a:cs typeface="Calibri"/>
                        </a:rPr>
                        <a:t>1,5 часа</a:t>
                      </a:r>
                      <a:endParaRPr lang="ru-RU" sz="1400" kern="50" dirty="0"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образовательной деятельности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908717"/>
          <a:ext cx="7488832" cy="5459571"/>
        </p:xfrm>
        <a:graphic>
          <a:graphicData uri="http://schemas.openxmlformats.org/drawingml/2006/table">
            <a:tbl>
              <a:tblPr/>
              <a:tblGrid>
                <a:gridCol w="1359938"/>
                <a:gridCol w="1144168"/>
                <a:gridCol w="1144901"/>
                <a:gridCol w="1243980"/>
                <a:gridCol w="1243980"/>
                <a:gridCol w="1351865"/>
              </a:tblGrid>
              <a:tr h="5355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Базовый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деятельности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Группа раннего возраста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Младшая группа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Средняя группа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Старшая группа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Подготови тельная к школе группа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Периодичность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2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Физическая культура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помещении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 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Физическая культура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прогулке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 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Математическое развитие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 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речи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 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Рисование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 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Лепка/ аппликация,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ручной труд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Музыка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 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Окружающий мир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занятий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занятий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занятий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занятий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занятий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</a:p>
                  </a:txBody>
                  <a:tcPr marL="4908" marR="4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Перечень развлечений и праздников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год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836714"/>
          <a:ext cx="8136904" cy="5688633"/>
        </p:xfrm>
        <a:graphic>
          <a:graphicData uri="http://schemas.openxmlformats.org/drawingml/2006/table">
            <a:tbl>
              <a:tblPr/>
              <a:tblGrid>
                <a:gridCol w="750336"/>
                <a:gridCol w="3092534"/>
                <a:gridCol w="2403795"/>
                <a:gridCol w="1890239"/>
              </a:tblGrid>
              <a:tr h="5732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Название праздника</a:t>
                      </a:r>
                      <a:endParaRPr lang="ru-RU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Группы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Время проведения</a:t>
                      </a:r>
                      <a:endParaRPr lang="ru-RU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2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«День знаний»</a:t>
                      </a:r>
                      <a:endParaRPr lang="ru-RU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Группы дошкольного возраста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Сентябрь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«Золотая осень»</a:t>
                      </a:r>
                      <a:endParaRPr lang="ru-RU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Все группы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Октябрь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2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3.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«День мамы»</a:t>
                      </a:r>
                      <a:endParaRPr lang="ru-RU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Группы дошкольного возраста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Ноябрь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«Волшебный Новый год!»</a:t>
                      </a:r>
                      <a:endParaRPr lang="ru-RU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Все группы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Декабрь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2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«День защитника Отечества»</a:t>
                      </a:r>
                      <a:endParaRPr lang="ru-RU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Группы дошкольного возраста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Февраль</a:t>
                      </a:r>
                      <a:endParaRPr lang="ru-RU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2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«8 Марта»</a:t>
                      </a:r>
                      <a:endParaRPr lang="ru-RU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Группы дошкольного возраста</a:t>
                      </a:r>
                      <a:endParaRPr lang="ru-RU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Март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2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«Весна пришла и сказку принесла!»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Все группы</a:t>
                      </a:r>
                      <a:endParaRPr lang="ru-RU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Апрель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2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«День Победы»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Подготовительные группы</a:t>
                      </a:r>
                      <a:endParaRPr lang="ru-RU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Май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2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«До свидания, детский сад!»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Подготовительные группы</a:t>
                      </a:r>
                      <a:endParaRPr lang="ru-RU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Май - июнь</a:t>
                      </a:r>
                      <a:endParaRPr lang="ru-RU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«День защиты детей»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Все группы</a:t>
                      </a:r>
                      <a:endParaRPr lang="ru-RU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Июнь </a:t>
                      </a:r>
                      <a:endParaRPr lang="ru-RU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2951163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МДОУ детский сад №20 «Умка»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дрес: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Ярославская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г. Углич,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мкр-н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Мирный-2, д.11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Заведующий: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Белова Елена Александровна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Контактный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Телефон 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8(48532)5-74-27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umka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uglich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yandex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pic>
        <p:nvPicPr>
          <p:cNvPr id="2867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852738"/>
            <a:ext cx="6769100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Целевой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раздел основной общеобразовательной программы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муниципального дошкольного образовательного учреждения детского сада № 20  «Умка»  разработана в соответствии с Федеральным государственным образовательным стандартом дошкольного образования, с концептуальными положениями Примерной основной образовательной программы дошкольного образования, одобренной решением федерального учебно-методического объединения по общему образованию (протокол от 20 мая 2015 г. № 2/15) и методических материалов образовательной программы дошкольного образования «От рождения до школы», разработанной коллективом авторов: руководители авторского коллектива и научные редакторы программы: доктор педагогических наук, профессор Н.Е.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Веракса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доктор педагогических наук, профессор Т.С. Комарова, заслуженный учитель России М.А. Васильева. 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432047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Нормативно-правовая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база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92696"/>
            <a:ext cx="8424936" cy="561662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муниципального дошкольного образовательного учреждения детского сада № 20 «Умка» разработана в соответствии с:</a:t>
            </a:r>
          </a:p>
          <a:p>
            <a:pPr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Федеральным законом от 29 декабря 2012 года № 273- ФЗ «Об образовании в  Российской Федерации»;</a:t>
            </a:r>
          </a:p>
          <a:p>
            <a:pPr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Федеральным законом от 24 июля 1998 года № 124-ФЗ «Об основных гарантиях прав ребенка в Российской Федерации»;</a:t>
            </a:r>
          </a:p>
          <a:p>
            <a:pPr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Санитарно-эпидемиологическими правилами и нормативами </a:t>
            </a:r>
            <a:r>
              <a:rPr lang="ru-RU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2.4.1.3049-13 "Санитарно-эпидемиологические требования к устройству, содержанию и организации режима работы дошкольных образовательных организаций" постановление от 15 мая 2013 г. № 26: изменениями, внесенными: - постановлением Главного государственного санитарного врача Российской Федерации от 27 августа 2015 года N 41;</a:t>
            </a:r>
          </a:p>
          <a:p>
            <a:pPr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Приказом Министерства образования и науки Российской Федерации от 30.08.2013 г. № 1014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образования»;</a:t>
            </a:r>
          </a:p>
          <a:p>
            <a:pPr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Приказом Министерства образования и науки Российской Федерации от 17.10.2013 г. № 1155 «Об утверждении федерального	государственного образовательного стандарта дошкольного образования»;</a:t>
            </a:r>
          </a:p>
          <a:p>
            <a:pPr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Письмом Министерства образования и науки РФ и Департамента общего образования от 28 февраля 2014 года № 08-249 «Комментарии к ФГОС дошкольного образования»;</a:t>
            </a:r>
          </a:p>
          <a:p>
            <a:pPr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Конвенцией о правах ребенка;</a:t>
            </a:r>
          </a:p>
          <a:p>
            <a:pPr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-Уставом муниципального дошкольного образовательного учреждения детского сада №20 «Умка»  (утвержден постановлением Администрации </a:t>
            </a:r>
            <a:r>
              <a:rPr lang="ru-RU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Угличского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от 08.12.2014 №2130 в редакции от  17.02.2016 №149);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Цель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Программы: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проектирование социальных ситуаций развития ребенка и развивающей предметно-пространственной	среды,	обеспечивающих	позитивную социализацию, мотивацию и поддержку индивидуальности детей, через общение, игру, познавательно- исследовательскую деятельность и другие формы активности. содействие взаимопониманию и сотрудничеству между людьми, способствует  реализации права детей на свободный выбор мнений и убеждений, обеспечивает  развитие способностей каждого ребенка, формирование и развитие личности ребенка в соответствии с принятыми в семье и обществе духовно-нравственными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социокультурными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ценностями в целях интеллектуального, духовно-нравственного, творческого и физического развития ребенка, удовлетворения его образовательных потребностей и интересов.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Задачи Программы: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53650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охрана и укрепление физического и психического здоровья детей, в том числе их эмоционального благополучия;</a:t>
            </a:r>
          </a:p>
          <a:p>
            <a:pPr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обеспечение равных возможностей для полноценного развития каждого ребёнка в период дошкольного детства независимо от места проживания, пола, нации, языка, социального статуса,</a:t>
            </a:r>
          </a:p>
          <a:p>
            <a:pPr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создание благоприятных условий развития детей в соответствии с их возрастными и индивидуальными особенностями и склонностями, развитие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  <a:p>
            <a:pPr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объединение обучения и воспитания в целостный образовательный процесс на основе духовно-нравственных и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ценностей и принятых в обществе правил и норм поведения в интересах человека, семьи, общества;</a:t>
            </a:r>
          </a:p>
          <a:p>
            <a:pPr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	формирование	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	среды,	соответствующей	возрастным, индивидуальным, психологическим и физиологическим особенностям детей;</a:t>
            </a:r>
          </a:p>
          <a:p>
            <a:pPr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обеспечение преемственности целей, задач и содержания образования, реализуемых в рамках образовательных программ различных уровней (преемственность основных образовательных программ дошкольного и начального общего образования);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Принципы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подходы к формированию общеобразовательной программы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Поддержка разнообразия детства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Сохранение уникальности 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самоценности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детства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Позитивная социализация ребенка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Личностно-развивающий и гуманистический характер взаимодействия взрослых (родителей(законных представителей), педагогических и иных работников детского сада) и детей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Содействие и сотрудничество детей и взрослых, признание ребенка полноценным участником (субъектом) образовательных отношений.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Сотрудничество детского сада с семьей.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Индивидуализация дошкольного образования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Возрастная адекватность образования.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Развивающее вариативное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Полнота содержания и интеграция отдельных образовательных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областей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Инвариантность ценностей и целей при вариативности средств реализации и достижения целей Программы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Значимые характеристики ДОУ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МДОУ детский сад №20  «Умка»  осуществляет образовательную деятельность  с детьми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возрасте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1 года до 7 лет  в режиме пятидневной рабочей недели с 7.00 до 19.00.   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В дошкольном учреждении функционируют:</a:t>
            </a:r>
          </a:p>
          <a:p>
            <a:pPr lvl="1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12 групповых помещений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спортивный зал;</a:t>
            </a:r>
          </a:p>
          <a:p>
            <a:pPr lvl="1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музыкальный зал;</a:t>
            </a:r>
          </a:p>
          <a:p>
            <a:pPr lvl="1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кабинет педагога-психолога;</a:t>
            </a:r>
          </a:p>
          <a:p>
            <a:pPr lvl="1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кабинет учителя-логопеда;</a:t>
            </a:r>
          </a:p>
          <a:p>
            <a:pPr lvl="1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изостудия;</a:t>
            </a:r>
          </a:p>
          <a:p>
            <a:pPr lvl="1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медицинский  кабинет;</a:t>
            </a:r>
          </a:p>
          <a:p>
            <a:pPr lvl="1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пищеблок;</a:t>
            </a:r>
          </a:p>
          <a:p>
            <a:pPr lvl="1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методический кабинет.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В группах созданы условия для разнообразных видов детской деятельности. Предметно-пространственная  развивающая среда групп соответствует возрастным особенностям детей.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Все помещения оборудованы в соответствии с санитарными нормами и их назначением.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Образовательная деятельность строится в соответствии с основными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направлениями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ребёнка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представленными в образовательных областях.</a:t>
            </a:r>
          </a:p>
          <a:p>
            <a:pPr algn="just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  <a:p>
            <a:pPr marL="539496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Социально – коммуникативное развитие</a:t>
            </a:r>
          </a:p>
          <a:p>
            <a:pPr marL="539496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pPr marL="539496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  <a:p>
            <a:pPr marL="539496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Художественно – эстетическое развитие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792088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Особенности	взаимодействия	педагогического	коллектива	с	семьями воспитанников.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основу совместной деятельности семьи и МДОУ детский сад №20 «Умка» заложены следующие принципы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единый подход к воспитанию  ребёнка;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открытость дошкольного учреждения для родителей;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взаимное доверие во взаимоотношениях педагогов и родителей;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уважение и доброжелательность друг к другу;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дифференцированный подход к каждой семье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2780928"/>
          <a:ext cx="8496943" cy="3816425"/>
        </p:xfrm>
        <a:graphic>
          <a:graphicData uri="http://schemas.openxmlformats.org/drawingml/2006/table">
            <a:tbl>
              <a:tblPr/>
              <a:tblGrid>
                <a:gridCol w="3456384"/>
                <a:gridCol w="5040559"/>
              </a:tblGrid>
              <a:tr h="396261">
                <a:tc>
                  <a:txBody>
                    <a:bodyPr/>
                    <a:lstStyle/>
                    <a:p>
                      <a:pPr marL="267970" marR="230505" indent="-850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род</a:t>
                      </a:r>
                      <a:r>
                        <a:rPr lang="ru-RU" sz="12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телей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 ДОУ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233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</a:t>
                      </a:r>
                      <a:r>
                        <a:rPr lang="ru-RU" sz="1200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spc="-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астия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513">
                <a:tc>
                  <a:txBody>
                    <a:bodyPr/>
                    <a:lstStyle/>
                    <a:p>
                      <a:pPr marL="68580" marR="3721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оведении монито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овых иссл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дова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ий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-Анкет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рован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8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Соц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олог</a:t>
                      </a:r>
                      <a:r>
                        <a:rPr lang="ru-RU" sz="1200" spc="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ческ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й о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8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-Интервью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рован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8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ru-RU" sz="1200" spc="2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spc="-3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</a:t>
                      </a:r>
                      <a:r>
                        <a:rPr lang="ru-RU" sz="1200" spc="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 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</a:t>
                      </a:r>
                      <a:r>
                        <a:rPr lang="ru-RU" sz="1200" spc="2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(роди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ельская 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очта)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304">
                <a:tc>
                  <a:txBody>
                    <a:bodyPr/>
                    <a:lstStyle/>
                    <a:p>
                      <a:pPr marL="68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созда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условий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7188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Уч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 в 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1200" spc="-1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ббот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ник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ах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 благ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1200" spc="-2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тро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й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ru-RU" sz="1200" spc="-1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терр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8580" marR="2476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-помощь в создан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вивающ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й предметно 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ространствен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ой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ды;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8580" marR="57023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-оказан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 помощи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р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мон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тн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 работа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45">
                <a:tc>
                  <a:txBody>
                    <a:bodyPr/>
                    <a:lstStyle/>
                    <a:p>
                      <a:pPr marL="68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у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авл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нии ДО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25844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spc="-1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частие в рабо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 род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тел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ь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ского 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оми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ета.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802">
                <a:tc>
                  <a:txBody>
                    <a:bodyPr/>
                    <a:lstStyle/>
                    <a:p>
                      <a:pPr marL="68580" marR="16446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осв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</a:t>
                      </a:r>
                      <a:r>
                        <a:rPr lang="ru-RU" sz="1200" spc="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ель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кой дея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ель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ости, на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авл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й на пов</a:t>
                      </a:r>
                      <a:r>
                        <a:rPr lang="ru-RU" sz="1200" spc="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</a:t>
                      </a:r>
                      <a:r>
                        <a:rPr lang="ru-RU" sz="1200" spc="-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 педагоги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кой куль</a:t>
                      </a:r>
                      <a:r>
                        <a:rPr lang="ru-RU" sz="1200" spc="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ры, ра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ирение и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200" spc="-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орма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ио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нн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ого поля ро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ителей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-нагляд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ая и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формация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(с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тенды,</a:t>
                      </a:r>
                      <a:r>
                        <a:rPr lang="ru-RU" sz="1200" spc="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200" spc="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200" spc="-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передвижки, сем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йные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г</a:t>
                      </a:r>
                      <a:r>
                        <a:rPr lang="ru-RU" sz="1200" spc="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овые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оальбом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</a:t>
                      </a:r>
                      <a:r>
                        <a:rPr lang="ru-RU" sz="1200" spc="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оотчеты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 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8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-па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ят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8580" marR="11366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озда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 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тран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чки на 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айте детского с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да;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8580" marR="20256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-ко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нс</a:t>
                      </a: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ль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ац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с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200" spc="-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ры, семинар</a:t>
                      </a:r>
                      <a:r>
                        <a:rPr lang="ru-RU" sz="1200" spc="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-практи</a:t>
                      </a:r>
                      <a:r>
                        <a:rPr lang="ru-RU" sz="1200" spc="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200" spc="-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ы, ко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ферен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и;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8580" marR="2971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р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простране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 опыта с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ей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ого во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я;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8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-роди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ельск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 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обрания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1859</Words>
  <Application>Microsoft Office PowerPoint</Application>
  <PresentationFormat>Экран (4:3)</PresentationFormat>
  <Paragraphs>505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Муниципальное дошкольное образовательное учреждение  детский сад №20 «Умка»    Краткая презентация  основной образовательной программы муниципального  дошкольного образовательного учреждения детский сад №20 «Умка»         2019г. </vt:lpstr>
      <vt:lpstr> Целевой раздел основной общеобразовательной программы  </vt:lpstr>
      <vt:lpstr>Нормативно-правовая база</vt:lpstr>
      <vt:lpstr> Цель Программы:</vt:lpstr>
      <vt:lpstr>Задачи Программы: </vt:lpstr>
      <vt:lpstr>3. Принципы и подходы к формированию общеобразовательной программы</vt:lpstr>
      <vt:lpstr>Значимые характеристики ДОУ</vt:lpstr>
      <vt:lpstr> Содержательный раздел   </vt:lpstr>
      <vt:lpstr>Особенности взаимодействия педагогического коллектива с семьями воспитанников. В основу совместной деятельности семьи и МДОУ детский сад №20 «Умка» заложены следующие принципы: - единый подход к воспитанию  ребёнка; - открытость дошкольного учреждения для родителей; - взаимное доверие во взаимоотношениях педагогов и родителей; - уважение и доброжелательность друг к другу; дифференцированный подход к каждой семье;     </vt:lpstr>
      <vt:lpstr> В  ДОУ функционируют группы компенсирующей и комбинированной направленности:     Схема взаимодействия специалистов ДОУ при организации коррекционной работы </vt:lpstr>
      <vt:lpstr>Организационный раздел Распорядок  дня на холодное время года </vt:lpstr>
      <vt:lpstr>Распорядок  дня на теплое время года </vt:lpstr>
      <vt:lpstr>Программное содержание работы МДОУ </vt:lpstr>
      <vt:lpstr>Кадровые условия реализации программы</vt:lpstr>
      <vt:lpstr>  </vt:lpstr>
      <vt:lpstr>Проектирование воспитательно-образовательного процесса  Объём образовательной нагрузки</vt:lpstr>
      <vt:lpstr>Планирование образовательной деятельности на учебный год </vt:lpstr>
      <vt:lpstr>Перечень развлечений и праздников на год </vt:lpstr>
      <vt:lpstr>МДОУ детский сад №20 «Умка» Адрес: Ярославская обл, г. Углич, мкр-н Мирный-2, д.11 Заведующий: Белова Елена Александровна Контактный телефон: Телефон : 8(48532)5-74-27 E-mail: umka-uglich@yandex.ru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Муниципальное дошкольное образовательное учреждение  детский сад №20 «Умка»       Краткая презентация  основной образовательной программы  дошкольного образовательного учреждения         2019г. </dc:title>
  <dc:creator>user</dc:creator>
  <cp:lastModifiedBy>user</cp:lastModifiedBy>
  <cp:revision>12</cp:revision>
  <dcterms:created xsi:type="dcterms:W3CDTF">2021-12-09T12:52:11Z</dcterms:created>
  <dcterms:modified xsi:type="dcterms:W3CDTF">2021-12-15T11:19:38Z</dcterms:modified>
</cp:coreProperties>
</file>